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256" r:id="rId5"/>
    <p:sldId id="305" r:id="rId6"/>
    <p:sldId id="266" r:id="rId7"/>
    <p:sldId id="267" r:id="rId8"/>
    <p:sldId id="303" r:id="rId9"/>
    <p:sldId id="322" r:id="rId10"/>
    <p:sldId id="319" r:id="rId11"/>
    <p:sldId id="292" r:id="rId12"/>
    <p:sldId id="271" r:id="rId13"/>
    <p:sldId id="301" r:id="rId14"/>
    <p:sldId id="311" r:id="rId15"/>
    <p:sldId id="321" r:id="rId16"/>
    <p:sldId id="300" r:id="rId17"/>
    <p:sldId id="304" r:id="rId18"/>
    <p:sldId id="298" r:id="rId19"/>
    <p:sldId id="312" r:id="rId20"/>
    <p:sldId id="290" r:id="rId21"/>
    <p:sldId id="307" r:id="rId22"/>
    <p:sldId id="308" r:id="rId23"/>
    <p:sldId id="295" r:id="rId24"/>
    <p:sldId id="309" r:id="rId25"/>
    <p:sldId id="310" r:id="rId26"/>
    <p:sldId id="320" r:id="rId27"/>
    <p:sldId id="297" r:id="rId28"/>
    <p:sldId id="318" r:id="rId29"/>
    <p:sldId id="293" r:id="rId30"/>
    <p:sldId id="313" r:id="rId31"/>
    <p:sldId id="299" r:id="rId32"/>
    <p:sldId id="323" r:id="rId33"/>
    <p:sldId id="302" r:id="rId34"/>
    <p:sldId id="314" r:id="rId35"/>
    <p:sldId id="315" r:id="rId36"/>
    <p:sldId id="316" r:id="rId37"/>
    <p:sldId id="317" r:id="rId38"/>
    <p:sldId id="286" r:id="rId39"/>
    <p:sldId id="264" r:id="rId40"/>
    <p:sldId id="289" r:id="rId41"/>
    <p:sldId id="324" r:id="rId42"/>
    <p:sldId id="288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D364D6-9425-4DB8-BF16-0EE2CF0F2B5C}">
          <p14:sldIdLst>
            <p14:sldId id="256"/>
            <p14:sldId id="305"/>
            <p14:sldId id="266"/>
            <p14:sldId id="267"/>
            <p14:sldId id="303"/>
            <p14:sldId id="322"/>
            <p14:sldId id="319"/>
            <p14:sldId id="292"/>
            <p14:sldId id="271"/>
            <p14:sldId id="301"/>
            <p14:sldId id="311"/>
            <p14:sldId id="321"/>
            <p14:sldId id="300"/>
            <p14:sldId id="304"/>
            <p14:sldId id="298"/>
            <p14:sldId id="312"/>
            <p14:sldId id="290"/>
            <p14:sldId id="307"/>
            <p14:sldId id="308"/>
            <p14:sldId id="295"/>
            <p14:sldId id="309"/>
            <p14:sldId id="310"/>
            <p14:sldId id="320"/>
            <p14:sldId id="297"/>
            <p14:sldId id="318"/>
            <p14:sldId id="293"/>
            <p14:sldId id="313"/>
            <p14:sldId id="299"/>
            <p14:sldId id="323"/>
            <p14:sldId id="302"/>
            <p14:sldId id="314"/>
            <p14:sldId id="315"/>
            <p14:sldId id="316"/>
            <p14:sldId id="317"/>
            <p14:sldId id="286"/>
            <p14:sldId id="264"/>
            <p14:sldId id="289"/>
            <p14:sldId id="324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9089"/>
    <a:srgbClr val="68D729"/>
    <a:srgbClr val="CA0078"/>
    <a:srgbClr val="123E64"/>
    <a:srgbClr val="4C6169"/>
    <a:srgbClr val="FF8641"/>
    <a:srgbClr val="111111"/>
    <a:srgbClr val="FFFFFF"/>
    <a:srgbClr val="73BFDD"/>
    <a:srgbClr val="14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77215" autoAdjust="0"/>
  </p:normalViewPr>
  <p:slideViewPr>
    <p:cSldViewPr snapToObjects="1">
      <p:cViewPr>
        <p:scale>
          <a:sx n="90" d="100"/>
          <a:sy n="90" d="100"/>
        </p:scale>
        <p:origin x="976" y="3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icrosoft-my.sharepoint.com/personal/ryano_microsoft_com/Documents/SALES&amp;MARKETING/OMSBaseOpptyUpdat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latin typeface="+mn-lt"/>
              </a:rPr>
              <a:t>Market Instances (IB)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446091699475002E-2"/>
          <c:y val="0.152056557446448"/>
          <c:w val="0.89874343832020998"/>
          <c:h val="0.6466107865549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'Marketing-LRP'!$B$3</c:f>
              <c:strCache>
                <c:ptCount val="1"/>
                <c:pt idx="0">
                  <c:v>On-Premises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'Marketing-LRP'!$C$2:$H$2</c:f>
              <c:strCache>
                <c:ptCount val="6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</c:strCache>
            </c:strRef>
          </c:cat>
          <c:val>
            <c:numRef>
              <c:f>'Marketing-LRP'!$C$3:$H$3</c:f>
              <c:numCache>
                <c:formatCode>0\ "M"</c:formatCode>
                <c:ptCount val="6"/>
                <c:pt idx="0">
                  <c:v>113</c:v>
                </c:pt>
                <c:pt idx="1">
                  <c:v>116</c:v>
                </c:pt>
                <c:pt idx="2">
                  <c:v>119</c:v>
                </c:pt>
                <c:pt idx="3">
                  <c:v>120</c:v>
                </c:pt>
                <c:pt idx="4">
                  <c:v>120</c:v>
                </c:pt>
                <c:pt idx="5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81-448E-9389-E8E36BDA12FD}"/>
            </c:ext>
          </c:extLst>
        </c:ser>
        <c:ser>
          <c:idx val="1"/>
          <c:order val="1"/>
          <c:tx>
            <c:strRef>
              <c:f>'Marketing-LRP'!$B$7</c:f>
              <c:strCache>
                <c:ptCount val="1"/>
                <c:pt idx="0">
                  <c:v>Azure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'Marketing-LRP'!$C$2:$H$2</c:f>
              <c:strCache>
                <c:ptCount val="6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</c:strCache>
            </c:strRef>
          </c:cat>
          <c:val>
            <c:numRef>
              <c:f>'Marketing-LRP'!$C$7:$H$7</c:f>
              <c:numCache>
                <c:formatCode>0\ "M"</c:formatCode>
                <c:ptCount val="6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15</c:v>
                </c:pt>
                <c:pt idx="4">
                  <c:v>29</c:v>
                </c:pt>
                <c:pt idx="5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81-448E-9389-E8E36BDA12FD}"/>
            </c:ext>
          </c:extLst>
        </c:ser>
        <c:ser>
          <c:idx val="2"/>
          <c:order val="2"/>
          <c:tx>
            <c:strRef>
              <c:f>'Marketing-LRP'!$B$11</c:f>
              <c:strCache>
                <c:ptCount val="1"/>
                <c:pt idx="0">
                  <c:v>Other Clouds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'Marketing-LRP'!$C$2:$H$2</c:f>
              <c:strCache>
                <c:ptCount val="6"/>
                <c:pt idx="0">
                  <c:v>FY17</c:v>
                </c:pt>
                <c:pt idx="1">
                  <c:v>FY18</c:v>
                </c:pt>
                <c:pt idx="2">
                  <c:v>FY19</c:v>
                </c:pt>
                <c:pt idx="3">
                  <c:v>FY20</c:v>
                </c:pt>
                <c:pt idx="4">
                  <c:v>FY21</c:v>
                </c:pt>
                <c:pt idx="5">
                  <c:v>FY22</c:v>
                </c:pt>
              </c:strCache>
            </c:strRef>
          </c:cat>
          <c:val>
            <c:numRef>
              <c:f>'Marketing-LRP'!$C$11:$H$11</c:f>
              <c:numCache>
                <c:formatCode>0\ "M"</c:formatCode>
                <c:ptCount val="6"/>
                <c:pt idx="0">
                  <c:v>45</c:v>
                </c:pt>
                <c:pt idx="1">
                  <c:v>68</c:v>
                </c:pt>
                <c:pt idx="2">
                  <c:v>96</c:v>
                </c:pt>
                <c:pt idx="3">
                  <c:v>131</c:v>
                </c:pt>
                <c:pt idx="4">
                  <c:v>168</c:v>
                </c:pt>
                <c:pt idx="5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81-448E-9389-E8E36BDA1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672242128"/>
        <c:axId val="-1672240352"/>
      </c:barChart>
      <c:catAx>
        <c:axId val="-167224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2240352"/>
        <c:crosses val="autoZero"/>
        <c:auto val="1"/>
        <c:lblAlgn val="ctr"/>
        <c:lblOffset val="100"/>
        <c:noMultiLvlLbl val="0"/>
      </c:catAx>
      <c:valAx>
        <c:axId val="-167224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\ &quot;M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224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36498268935475"/>
          <c:y val="9.843749394454393E-2"/>
          <c:w val="0.59094180610236224"/>
          <c:h val="0.886412654625205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58-47B2-B2FC-A4701056687A}"/>
              </c:ext>
            </c:extLst>
          </c:dPt>
          <c:dPt>
            <c:idx val="1"/>
            <c:bubble3D val="0"/>
            <c:spPr>
              <a:solidFill>
                <a:srgbClr val="64984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58-47B2-B2FC-A4701056687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58-47B2-B2FC-A470105668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058-47B2-B2FC-A4701056687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058-47B2-B2FC-A4701056687A}"/>
              </c:ext>
            </c:extLst>
          </c:dPt>
          <c:dPt>
            <c:idx val="5"/>
            <c:bubble3D val="0"/>
            <c:spPr>
              <a:solidFill>
                <a:schemeClr val="accent2">
                  <a:lumMod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F058-47B2-B2FC-A4701056687A}"/>
              </c:ext>
            </c:extLst>
          </c:dPt>
          <c:cat>
            <c:strRef>
              <c:f>Sheet1!$A$2:$A$7</c:f>
              <c:strCache>
                <c:ptCount val="6"/>
                <c:pt idx="0">
                  <c:v>Software</c:v>
                </c:pt>
                <c:pt idx="1">
                  <c:v>Server hardware</c:v>
                </c:pt>
                <c:pt idx="2">
                  <c:v>IT Staff Training</c:v>
                </c:pt>
                <c:pt idx="3">
                  <c:v>Downtime - User Productivity</c:v>
                </c:pt>
                <c:pt idx="4">
                  <c:v>Staffing</c:v>
                </c:pt>
                <c:pt idx="5">
                  <c:v>Outsourced costs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</c:v>
                </c:pt>
                <c:pt idx="1">
                  <c:v>7</c:v>
                </c:pt>
                <c:pt idx="2">
                  <c:v>8</c:v>
                </c:pt>
                <c:pt idx="3">
                  <c:v>15</c:v>
                </c:pt>
                <c:pt idx="4">
                  <c:v>60</c:v>
                </c:pt>
                <c:pt idx="5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058-47B2-B2FC-A47010566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910688797077893"/>
          <c:y val="0.13148465347647903"/>
          <c:w val="0.30796188207229863"/>
          <c:h val="0.765892484597045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03B706-8E29-4CCF-A1F7-E8B829E2FF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12C655B-7725-436B-8E15-86A916532CC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Money</a:t>
          </a:r>
        </a:p>
      </dgm:t>
    </dgm:pt>
    <dgm:pt modelId="{90C272A3-A576-401C-A6D5-522A9DAF49F4}" type="parTrans" cxnId="{1E655DEE-8FA7-49DF-B19B-E177DBEF8FBE}">
      <dgm:prSet/>
      <dgm:spPr/>
      <dgm:t>
        <a:bodyPr/>
        <a:lstStyle/>
        <a:p>
          <a:endParaRPr lang="en-US"/>
        </a:p>
      </dgm:t>
    </dgm:pt>
    <dgm:pt modelId="{3C842FEF-FCCC-460B-BBAC-2CD066CB93D1}" type="sibTrans" cxnId="{1E655DEE-8FA7-49DF-B19B-E177DBEF8FBE}">
      <dgm:prSet/>
      <dgm:spPr/>
      <dgm:t>
        <a:bodyPr/>
        <a:lstStyle/>
        <a:p>
          <a:endParaRPr lang="en-US"/>
        </a:p>
      </dgm:t>
    </dgm:pt>
    <dgm:pt modelId="{439F627E-EE80-4B3D-B1C7-4C52E56D775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Security</a:t>
          </a:r>
        </a:p>
      </dgm:t>
    </dgm:pt>
    <dgm:pt modelId="{FE08F3F7-4F78-47D6-A6CD-203DEEA4A220}" type="parTrans" cxnId="{33AEEDAD-F79D-4A9E-BA41-DD2B99B32BA4}">
      <dgm:prSet/>
      <dgm:spPr/>
      <dgm:t>
        <a:bodyPr/>
        <a:lstStyle/>
        <a:p>
          <a:endParaRPr lang="en-US"/>
        </a:p>
      </dgm:t>
    </dgm:pt>
    <dgm:pt modelId="{ECCF5CBF-9EE5-456A-AC08-47AC8CD10D62}" type="sibTrans" cxnId="{33AEEDAD-F79D-4A9E-BA41-DD2B99B32BA4}">
      <dgm:prSet/>
      <dgm:spPr/>
      <dgm:t>
        <a:bodyPr/>
        <a:lstStyle/>
        <a:p>
          <a:endParaRPr lang="en-US"/>
        </a:p>
      </dgm:t>
    </dgm:pt>
    <dgm:pt modelId="{9ACA3B27-118D-4FA8-9753-496C1CE3710B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Mobility</a:t>
          </a:r>
        </a:p>
      </dgm:t>
    </dgm:pt>
    <dgm:pt modelId="{D63DE211-5B86-4223-BB3F-F1FC1C44BC4D}" type="parTrans" cxnId="{E2EA5B0E-4662-4F71-9615-2F3EDD3E9484}">
      <dgm:prSet/>
      <dgm:spPr/>
      <dgm:t>
        <a:bodyPr/>
        <a:lstStyle/>
        <a:p>
          <a:endParaRPr lang="en-US"/>
        </a:p>
      </dgm:t>
    </dgm:pt>
    <dgm:pt modelId="{0B919FCD-5570-48E4-BAFA-9221744FB8E6}" type="sibTrans" cxnId="{E2EA5B0E-4662-4F71-9615-2F3EDD3E9484}">
      <dgm:prSet/>
      <dgm:spPr/>
      <dgm:t>
        <a:bodyPr/>
        <a:lstStyle/>
        <a:p>
          <a:endParaRPr lang="en-US"/>
        </a:p>
      </dgm:t>
    </dgm:pt>
    <dgm:pt modelId="{DB3D2FA4-6A4B-4230-88D3-589EF4F59C7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Flexibility</a:t>
          </a:r>
        </a:p>
      </dgm:t>
    </dgm:pt>
    <dgm:pt modelId="{F0B5BF53-9F09-4921-9D15-188C2255BFFB}" type="parTrans" cxnId="{509983C2-470E-4457-A058-01AB4512E767}">
      <dgm:prSet/>
      <dgm:spPr/>
      <dgm:t>
        <a:bodyPr/>
        <a:lstStyle/>
        <a:p>
          <a:endParaRPr lang="en-US"/>
        </a:p>
      </dgm:t>
    </dgm:pt>
    <dgm:pt modelId="{A002E12B-00D0-4BE6-8F28-59C97D4A5C73}" type="sibTrans" cxnId="{509983C2-470E-4457-A058-01AB4512E767}">
      <dgm:prSet/>
      <dgm:spPr/>
      <dgm:t>
        <a:bodyPr/>
        <a:lstStyle/>
        <a:p>
          <a:endParaRPr lang="en-US"/>
        </a:p>
      </dgm:t>
    </dgm:pt>
    <dgm:pt modelId="{9D1AF13A-2128-4A4F-B1EC-FC799F1A1FC9}" type="pres">
      <dgm:prSet presAssocID="{8703B706-8E29-4CCF-A1F7-E8B829E2FFF2}" presName="linearFlow" presStyleCnt="0">
        <dgm:presLayoutVars>
          <dgm:dir/>
          <dgm:resizeHandles val="exact"/>
        </dgm:presLayoutVars>
      </dgm:prSet>
      <dgm:spPr/>
    </dgm:pt>
    <dgm:pt modelId="{A702137B-45F3-47CE-A9C4-729F1F1B57B0}" type="pres">
      <dgm:prSet presAssocID="{C12C655B-7725-436B-8E15-86A916532CCB}" presName="composite" presStyleCnt="0"/>
      <dgm:spPr/>
    </dgm:pt>
    <dgm:pt modelId="{6674B8E8-6238-44A4-AAAA-35F1113F2B63}" type="pres">
      <dgm:prSet presAssocID="{C12C655B-7725-436B-8E15-86A916532CC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164DA8C-9928-4BAC-B013-C873115CE85A}" type="pres">
      <dgm:prSet presAssocID="{C12C655B-7725-436B-8E15-86A916532CCB}" presName="txShp" presStyleLbl="node1" presStyleIdx="0" presStyleCnt="4">
        <dgm:presLayoutVars>
          <dgm:bulletEnabled val="1"/>
        </dgm:presLayoutVars>
      </dgm:prSet>
      <dgm:spPr/>
    </dgm:pt>
    <dgm:pt modelId="{B7865A13-1BAB-468C-982E-8D18B5D00526}" type="pres">
      <dgm:prSet presAssocID="{3C842FEF-FCCC-460B-BBAC-2CD066CB93D1}" presName="spacing" presStyleCnt="0"/>
      <dgm:spPr/>
    </dgm:pt>
    <dgm:pt modelId="{113D63CE-ED67-4001-A1E3-BAB9925F59A6}" type="pres">
      <dgm:prSet presAssocID="{439F627E-EE80-4B3D-B1C7-4C52E56D775A}" presName="composite" presStyleCnt="0"/>
      <dgm:spPr/>
    </dgm:pt>
    <dgm:pt modelId="{58FA867C-78D9-4DA1-9392-A4C3B2813145}" type="pres">
      <dgm:prSet presAssocID="{439F627E-EE80-4B3D-B1C7-4C52E56D775A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523DC7F-E5E1-4193-B5AC-A6129BF38819}" type="pres">
      <dgm:prSet presAssocID="{439F627E-EE80-4B3D-B1C7-4C52E56D775A}" presName="txShp" presStyleLbl="node1" presStyleIdx="1" presStyleCnt="4">
        <dgm:presLayoutVars>
          <dgm:bulletEnabled val="1"/>
        </dgm:presLayoutVars>
      </dgm:prSet>
      <dgm:spPr/>
    </dgm:pt>
    <dgm:pt modelId="{42DBB6EF-6619-48C9-9370-D06BE61A47EE}" type="pres">
      <dgm:prSet presAssocID="{ECCF5CBF-9EE5-456A-AC08-47AC8CD10D62}" presName="spacing" presStyleCnt="0"/>
      <dgm:spPr/>
    </dgm:pt>
    <dgm:pt modelId="{AE550313-2F88-466E-88FC-895C5E812DBA}" type="pres">
      <dgm:prSet presAssocID="{9ACA3B27-118D-4FA8-9753-496C1CE3710B}" presName="composite" presStyleCnt="0"/>
      <dgm:spPr/>
    </dgm:pt>
    <dgm:pt modelId="{97B65475-7204-49D3-B138-13463E15E4EE}" type="pres">
      <dgm:prSet presAssocID="{9ACA3B27-118D-4FA8-9753-496C1CE3710B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A1DE1A48-A53F-4CC4-819A-D1259D7438A9}" type="pres">
      <dgm:prSet presAssocID="{9ACA3B27-118D-4FA8-9753-496C1CE3710B}" presName="txShp" presStyleLbl="node1" presStyleIdx="2" presStyleCnt="4">
        <dgm:presLayoutVars>
          <dgm:bulletEnabled val="1"/>
        </dgm:presLayoutVars>
      </dgm:prSet>
      <dgm:spPr/>
    </dgm:pt>
    <dgm:pt modelId="{04989D7C-CBB2-430F-B173-95B7470A1D60}" type="pres">
      <dgm:prSet presAssocID="{0B919FCD-5570-48E4-BAFA-9221744FB8E6}" presName="spacing" presStyleCnt="0"/>
      <dgm:spPr/>
    </dgm:pt>
    <dgm:pt modelId="{66BB97D1-E917-443F-9EAE-7B19D48E4256}" type="pres">
      <dgm:prSet presAssocID="{DB3D2FA4-6A4B-4230-88D3-589EF4F59C7A}" presName="composite" presStyleCnt="0"/>
      <dgm:spPr/>
    </dgm:pt>
    <dgm:pt modelId="{B6FB3959-A627-4CBF-9281-03017268028C}" type="pres">
      <dgm:prSet presAssocID="{DB3D2FA4-6A4B-4230-88D3-589EF4F59C7A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666FB0E8-6E9D-40AE-AD84-A730E91B2976}" type="pres">
      <dgm:prSet presAssocID="{DB3D2FA4-6A4B-4230-88D3-589EF4F59C7A}" presName="txShp" presStyleLbl="node1" presStyleIdx="3" presStyleCnt="4">
        <dgm:presLayoutVars>
          <dgm:bulletEnabled val="1"/>
        </dgm:presLayoutVars>
      </dgm:prSet>
      <dgm:spPr/>
    </dgm:pt>
  </dgm:ptLst>
  <dgm:cxnLst>
    <dgm:cxn modelId="{E2EA5B0E-4662-4F71-9615-2F3EDD3E9484}" srcId="{8703B706-8E29-4CCF-A1F7-E8B829E2FFF2}" destId="{9ACA3B27-118D-4FA8-9753-496C1CE3710B}" srcOrd="2" destOrd="0" parTransId="{D63DE211-5B86-4223-BB3F-F1FC1C44BC4D}" sibTransId="{0B919FCD-5570-48E4-BAFA-9221744FB8E6}"/>
    <dgm:cxn modelId="{4CBF0C2D-D6C4-4199-9664-BE296D702D29}" type="presOf" srcId="{C12C655B-7725-436B-8E15-86A916532CCB}" destId="{6164DA8C-9928-4BAC-B013-C873115CE85A}" srcOrd="0" destOrd="0" presId="urn:microsoft.com/office/officeart/2005/8/layout/vList3"/>
    <dgm:cxn modelId="{C3DF4A5A-6361-4188-BD4C-43E04417A4CF}" type="presOf" srcId="{8703B706-8E29-4CCF-A1F7-E8B829E2FFF2}" destId="{9D1AF13A-2128-4A4F-B1EC-FC799F1A1FC9}" srcOrd="0" destOrd="0" presId="urn:microsoft.com/office/officeart/2005/8/layout/vList3"/>
    <dgm:cxn modelId="{7BD3C37C-0840-458D-8BD7-2C8349FB6826}" type="presOf" srcId="{DB3D2FA4-6A4B-4230-88D3-589EF4F59C7A}" destId="{666FB0E8-6E9D-40AE-AD84-A730E91B2976}" srcOrd="0" destOrd="0" presId="urn:microsoft.com/office/officeart/2005/8/layout/vList3"/>
    <dgm:cxn modelId="{F523618D-F64F-4A20-9FA3-3D6734359C22}" type="presOf" srcId="{439F627E-EE80-4B3D-B1C7-4C52E56D775A}" destId="{B523DC7F-E5E1-4193-B5AC-A6129BF38819}" srcOrd="0" destOrd="0" presId="urn:microsoft.com/office/officeart/2005/8/layout/vList3"/>
    <dgm:cxn modelId="{4E23F0AB-A996-4350-A84C-F204A9A2F4F1}" type="presOf" srcId="{9ACA3B27-118D-4FA8-9753-496C1CE3710B}" destId="{A1DE1A48-A53F-4CC4-819A-D1259D7438A9}" srcOrd="0" destOrd="0" presId="urn:microsoft.com/office/officeart/2005/8/layout/vList3"/>
    <dgm:cxn modelId="{33AEEDAD-F79D-4A9E-BA41-DD2B99B32BA4}" srcId="{8703B706-8E29-4CCF-A1F7-E8B829E2FFF2}" destId="{439F627E-EE80-4B3D-B1C7-4C52E56D775A}" srcOrd="1" destOrd="0" parTransId="{FE08F3F7-4F78-47D6-A6CD-203DEEA4A220}" sibTransId="{ECCF5CBF-9EE5-456A-AC08-47AC8CD10D62}"/>
    <dgm:cxn modelId="{509983C2-470E-4457-A058-01AB4512E767}" srcId="{8703B706-8E29-4CCF-A1F7-E8B829E2FFF2}" destId="{DB3D2FA4-6A4B-4230-88D3-589EF4F59C7A}" srcOrd="3" destOrd="0" parTransId="{F0B5BF53-9F09-4921-9D15-188C2255BFFB}" sibTransId="{A002E12B-00D0-4BE6-8F28-59C97D4A5C73}"/>
    <dgm:cxn modelId="{1E655DEE-8FA7-49DF-B19B-E177DBEF8FBE}" srcId="{8703B706-8E29-4CCF-A1F7-E8B829E2FFF2}" destId="{C12C655B-7725-436B-8E15-86A916532CCB}" srcOrd="0" destOrd="0" parTransId="{90C272A3-A576-401C-A6D5-522A9DAF49F4}" sibTransId="{3C842FEF-FCCC-460B-BBAC-2CD066CB93D1}"/>
    <dgm:cxn modelId="{887207AF-1DF4-443D-BB05-7FA9B0946575}" type="presParOf" srcId="{9D1AF13A-2128-4A4F-B1EC-FC799F1A1FC9}" destId="{A702137B-45F3-47CE-A9C4-729F1F1B57B0}" srcOrd="0" destOrd="0" presId="urn:microsoft.com/office/officeart/2005/8/layout/vList3"/>
    <dgm:cxn modelId="{B9D1863E-55D9-4458-A343-34A912BC8F41}" type="presParOf" srcId="{A702137B-45F3-47CE-A9C4-729F1F1B57B0}" destId="{6674B8E8-6238-44A4-AAAA-35F1113F2B63}" srcOrd="0" destOrd="0" presId="urn:microsoft.com/office/officeart/2005/8/layout/vList3"/>
    <dgm:cxn modelId="{EB62D23D-1B6A-43D6-BE9F-526E38062421}" type="presParOf" srcId="{A702137B-45F3-47CE-A9C4-729F1F1B57B0}" destId="{6164DA8C-9928-4BAC-B013-C873115CE85A}" srcOrd="1" destOrd="0" presId="urn:microsoft.com/office/officeart/2005/8/layout/vList3"/>
    <dgm:cxn modelId="{47A0F9D5-814E-4F07-96A0-FBA31599A13B}" type="presParOf" srcId="{9D1AF13A-2128-4A4F-B1EC-FC799F1A1FC9}" destId="{B7865A13-1BAB-468C-982E-8D18B5D00526}" srcOrd="1" destOrd="0" presId="urn:microsoft.com/office/officeart/2005/8/layout/vList3"/>
    <dgm:cxn modelId="{75F029FD-5712-40B8-A105-2EF1FABD95F2}" type="presParOf" srcId="{9D1AF13A-2128-4A4F-B1EC-FC799F1A1FC9}" destId="{113D63CE-ED67-4001-A1E3-BAB9925F59A6}" srcOrd="2" destOrd="0" presId="urn:microsoft.com/office/officeart/2005/8/layout/vList3"/>
    <dgm:cxn modelId="{5789201A-A013-49A0-AF1B-7D3892DBD451}" type="presParOf" srcId="{113D63CE-ED67-4001-A1E3-BAB9925F59A6}" destId="{58FA867C-78D9-4DA1-9392-A4C3B2813145}" srcOrd="0" destOrd="0" presId="urn:microsoft.com/office/officeart/2005/8/layout/vList3"/>
    <dgm:cxn modelId="{36B0A7E1-852D-4845-BB21-AC2E3AA3EDB9}" type="presParOf" srcId="{113D63CE-ED67-4001-A1E3-BAB9925F59A6}" destId="{B523DC7F-E5E1-4193-B5AC-A6129BF38819}" srcOrd="1" destOrd="0" presId="urn:microsoft.com/office/officeart/2005/8/layout/vList3"/>
    <dgm:cxn modelId="{36E8BCD5-5390-40C8-B158-B4828F39D6AC}" type="presParOf" srcId="{9D1AF13A-2128-4A4F-B1EC-FC799F1A1FC9}" destId="{42DBB6EF-6619-48C9-9370-D06BE61A47EE}" srcOrd="3" destOrd="0" presId="urn:microsoft.com/office/officeart/2005/8/layout/vList3"/>
    <dgm:cxn modelId="{F55BF833-D321-497B-AAD6-78D9244A65B9}" type="presParOf" srcId="{9D1AF13A-2128-4A4F-B1EC-FC799F1A1FC9}" destId="{AE550313-2F88-466E-88FC-895C5E812DBA}" srcOrd="4" destOrd="0" presId="urn:microsoft.com/office/officeart/2005/8/layout/vList3"/>
    <dgm:cxn modelId="{6BDAFAB8-9BB9-4511-BB1B-435975D0E0C8}" type="presParOf" srcId="{AE550313-2F88-466E-88FC-895C5E812DBA}" destId="{97B65475-7204-49D3-B138-13463E15E4EE}" srcOrd="0" destOrd="0" presId="urn:microsoft.com/office/officeart/2005/8/layout/vList3"/>
    <dgm:cxn modelId="{5ED14524-7C0A-4286-8559-B16C882A29F6}" type="presParOf" srcId="{AE550313-2F88-466E-88FC-895C5E812DBA}" destId="{A1DE1A48-A53F-4CC4-819A-D1259D7438A9}" srcOrd="1" destOrd="0" presId="urn:microsoft.com/office/officeart/2005/8/layout/vList3"/>
    <dgm:cxn modelId="{05A954D5-A05A-460F-AEC9-13161D628134}" type="presParOf" srcId="{9D1AF13A-2128-4A4F-B1EC-FC799F1A1FC9}" destId="{04989D7C-CBB2-430F-B173-95B7470A1D60}" srcOrd="5" destOrd="0" presId="urn:microsoft.com/office/officeart/2005/8/layout/vList3"/>
    <dgm:cxn modelId="{FC5E6B3B-0782-48CC-B8BF-BA38F604D83F}" type="presParOf" srcId="{9D1AF13A-2128-4A4F-B1EC-FC799F1A1FC9}" destId="{66BB97D1-E917-443F-9EAE-7B19D48E4256}" srcOrd="6" destOrd="0" presId="urn:microsoft.com/office/officeart/2005/8/layout/vList3"/>
    <dgm:cxn modelId="{5A210C4A-6A9B-44BE-969A-9A6F59AAC64C}" type="presParOf" srcId="{66BB97D1-E917-443F-9EAE-7B19D48E4256}" destId="{B6FB3959-A627-4CBF-9281-03017268028C}" srcOrd="0" destOrd="0" presId="urn:microsoft.com/office/officeart/2005/8/layout/vList3"/>
    <dgm:cxn modelId="{64681929-5660-4F8F-93A7-0A183C7153E8}" type="presParOf" srcId="{66BB97D1-E917-443F-9EAE-7B19D48E4256}" destId="{666FB0E8-6E9D-40AE-AD84-A730E91B29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03B706-8E29-4CCF-A1F7-E8B829E2FF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12C655B-7725-436B-8E15-86A916532CC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Money</a:t>
          </a:r>
        </a:p>
      </dgm:t>
    </dgm:pt>
    <dgm:pt modelId="{90C272A3-A576-401C-A6D5-522A9DAF49F4}" type="parTrans" cxnId="{1E655DEE-8FA7-49DF-B19B-E177DBEF8FBE}">
      <dgm:prSet/>
      <dgm:spPr/>
      <dgm:t>
        <a:bodyPr/>
        <a:lstStyle/>
        <a:p>
          <a:endParaRPr lang="en-US"/>
        </a:p>
      </dgm:t>
    </dgm:pt>
    <dgm:pt modelId="{3C842FEF-FCCC-460B-BBAC-2CD066CB93D1}" type="sibTrans" cxnId="{1E655DEE-8FA7-49DF-B19B-E177DBEF8FBE}">
      <dgm:prSet/>
      <dgm:spPr/>
      <dgm:t>
        <a:bodyPr/>
        <a:lstStyle/>
        <a:p>
          <a:endParaRPr lang="en-US"/>
        </a:p>
      </dgm:t>
    </dgm:pt>
    <dgm:pt modelId="{439F627E-EE80-4B3D-B1C7-4C52E56D775A}">
      <dgm:prSet phldrT="[Text]"/>
      <dgm:spPr>
        <a:solidFill>
          <a:srgbClr val="002060"/>
        </a:solidFill>
      </dgm:spPr>
      <dgm:t>
        <a:bodyPr/>
        <a:lstStyle/>
        <a:p>
          <a:r>
            <a:rPr lang="en-US" dirty="0"/>
            <a:t>Security</a:t>
          </a:r>
        </a:p>
      </dgm:t>
    </dgm:pt>
    <dgm:pt modelId="{FE08F3F7-4F78-47D6-A6CD-203DEEA4A220}" type="parTrans" cxnId="{33AEEDAD-F79D-4A9E-BA41-DD2B99B32BA4}">
      <dgm:prSet/>
      <dgm:spPr/>
      <dgm:t>
        <a:bodyPr/>
        <a:lstStyle/>
        <a:p>
          <a:endParaRPr lang="en-US"/>
        </a:p>
      </dgm:t>
    </dgm:pt>
    <dgm:pt modelId="{ECCF5CBF-9EE5-456A-AC08-47AC8CD10D62}" type="sibTrans" cxnId="{33AEEDAD-F79D-4A9E-BA41-DD2B99B32BA4}">
      <dgm:prSet/>
      <dgm:spPr/>
      <dgm:t>
        <a:bodyPr/>
        <a:lstStyle/>
        <a:p>
          <a:endParaRPr lang="en-US"/>
        </a:p>
      </dgm:t>
    </dgm:pt>
    <dgm:pt modelId="{9ACA3B27-118D-4FA8-9753-496C1CE3710B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Mobility</a:t>
          </a:r>
        </a:p>
      </dgm:t>
    </dgm:pt>
    <dgm:pt modelId="{D63DE211-5B86-4223-BB3F-F1FC1C44BC4D}" type="parTrans" cxnId="{E2EA5B0E-4662-4F71-9615-2F3EDD3E9484}">
      <dgm:prSet/>
      <dgm:spPr/>
      <dgm:t>
        <a:bodyPr/>
        <a:lstStyle/>
        <a:p>
          <a:endParaRPr lang="en-US"/>
        </a:p>
      </dgm:t>
    </dgm:pt>
    <dgm:pt modelId="{0B919FCD-5570-48E4-BAFA-9221744FB8E6}" type="sibTrans" cxnId="{E2EA5B0E-4662-4F71-9615-2F3EDD3E9484}">
      <dgm:prSet/>
      <dgm:spPr/>
      <dgm:t>
        <a:bodyPr/>
        <a:lstStyle/>
        <a:p>
          <a:endParaRPr lang="en-US"/>
        </a:p>
      </dgm:t>
    </dgm:pt>
    <dgm:pt modelId="{DB3D2FA4-6A4B-4230-88D3-589EF4F59C7A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Flexibility</a:t>
          </a:r>
        </a:p>
      </dgm:t>
    </dgm:pt>
    <dgm:pt modelId="{F0B5BF53-9F09-4921-9D15-188C2255BFFB}" type="parTrans" cxnId="{509983C2-470E-4457-A058-01AB4512E767}">
      <dgm:prSet/>
      <dgm:spPr/>
      <dgm:t>
        <a:bodyPr/>
        <a:lstStyle/>
        <a:p>
          <a:endParaRPr lang="en-US"/>
        </a:p>
      </dgm:t>
    </dgm:pt>
    <dgm:pt modelId="{A002E12B-00D0-4BE6-8F28-59C97D4A5C73}" type="sibTrans" cxnId="{509983C2-470E-4457-A058-01AB4512E767}">
      <dgm:prSet/>
      <dgm:spPr/>
      <dgm:t>
        <a:bodyPr/>
        <a:lstStyle/>
        <a:p>
          <a:endParaRPr lang="en-US"/>
        </a:p>
      </dgm:t>
    </dgm:pt>
    <dgm:pt modelId="{9D1AF13A-2128-4A4F-B1EC-FC799F1A1FC9}" type="pres">
      <dgm:prSet presAssocID="{8703B706-8E29-4CCF-A1F7-E8B829E2FFF2}" presName="linearFlow" presStyleCnt="0">
        <dgm:presLayoutVars>
          <dgm:dir/>
          <dgm:resizeHandles val="exact"/>
        </dgm:presLayoutVars>
      </dgm:prSet>
      <dgm:spPr/>
    </dgm:pt>
    <dgm:pt modelId="{A702137B-45F3-47CE-A9C4-729F1F1B57B0}" type="pres">
      <dgm:prSet presAssocID="{C12C655B-7725-436B-8E15-86A916532CCB}" presName="composite" presStyleCnt="0"/>
      <dgm:spPr/>
    </dgm:pt>
    <dgm:pt modelId="{6674B8E8-6238-44A4-AAAA-35F1113F2B63}" type="pres">
      <dgm:prSet presAssocID="{C12C655B-7725-436B-8E15-86A916532CCB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164DA8C-9928-4BAC-B013-C873115CE85A}" type="pres">
      <dgm:prSet presAssocID="{C12C655B-7725-436B-8E15-86A916532CCB}" presName="txShp" presStyleLbl="node1" presStyleIdx="0" presStyleCnt="4">
        <dgm:presLayoutVars>
          <dgm:bulletEnabled val="1"/>
        </dgm:presLayoutVars>
      </dgm:prSet>
      <dgm:spPr/>
    </dgm:pt>
    <dgm:pt modelId="{B7865A13-1BAB-468C-982E-8D18B5D00526}" type="pres">
      <dgm:prSet presAssocID="{3C842FEF-FCCC-460B-BBAC-2CD066CB93D1}" presName="spacing" presStyleCnt="0"/>
      <dgm:spPr/>
    </dgm:pt>
    <dgm:pt modelId="{113D63CE-ED67-4001-A1E3-BAB9925F59A6}" type="pres">
      <dgm:prSet presAssocID="{439F627E-EE80-4B3D-B1C7-4C52E56D775A}" presName="composite" presStyleCnt="0"/>
      <dgm:spPr/>
    </dgm:pt>
    <dgm:pt modelId="{58FA867C-78D9-4DA1-9392-A4C3B2813145}" type="pres">
      <dgm:prSet presAssocID="{439F627E-EE80-4B3D-B1C7-4C52E56D775A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B523DC7F-E5E1-4193-B5AC-A6129BF38819}" type="pres">
      <dgm:prSet presAssocID="{439F627E-EE80-4B3D-B1C7-4C52E56D775A}" presName="txShp" presStyleLbl="node1" presStyleIdx="1" presStyleCnt="4">
        <dgm:presLayoutVars>
          <dgm:bulletEnabled val="1"/>
        </dgm:presLayoutVars>
      </dgm:prSet>
      <dgm:spPr/>
    </dgm:pt>
    <dgm:pt modelId="{42DBB6EF-6619-48C9-9370-D06BE61A47EE}" type="pres">
      <dgm:prSet presAssocID="{ECCF5CBF-9EE5-456A-AC08-47AC8CD10D62}" presName="spacing" presStyleCnt="0"/>
      <dgm:spPr/>
    </dgm:pt>
    <dgm:pt modelId="{AE550313-2F88-466E-88FC-895C5E812DBA}" type="pres">
      <dgm:prSet presAssocID="{9ACA3B27-118D-4FA8-9753-496C1CE3710B}" presName="composite" presStyleCnt="0"/>
      <dgm:spPr/>
    </dgm:pt>
    <dgm:pt modelId="{97B65475-7204-49D3-B138-13463E15E4EE}" type="pres">
      <dgm:prSet presAssocID="{9ACA3B27-118D-4FA8-9753-496C1CE3710B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"/>
        </a:ext>
      </dgm:extLst>
    </dgm:pt>
    <dgm:pt modelId="{A1DE1A48-A53F-4CC4-819A-D1259D7438A9}" type="pres">
      <dgm:prSet presAssocID="{9ACA3B27-118D-4FA8-9753-496C1CE3710B}" presName="txShp" presStyleLbl="node1" presStyleIdx="2" presStyleCnt="4">
        <dgm:presLayoutVars>
          <dgm:bulletEnabled val="1"/>
        </dgm:presLayoutVars>
      </dgm:prSet>
      <dgm:spPr/>
    </dgm:pt>
    <dgm:pt modelId="{04989D7C-CBB2-430F-B173-95B7470A1D60}" type="pres">
      <dgm:prSet presAssocID="{0B919FCD-5570-48E4-BAFA-9221744FB8E6}" presName="spacing" presStyleCnt="0"/>
      <dgm:spPr/>
    </dgm:pt>
    <dgm:pt modelId="{66BB97D1-E917-443F-9EAE-7B19D48E4256}" type="pres">
      <dgm:prSet presAssocID="{DB3D2FA4-6A4B-4230-88D3-589EF4F59C7A}" presName="composite" presStyleCnt="0"/>
      <dgm:spPr/>
    </dgm:pt>
    <dgm:pt modelId="{B6FB3959-A627-4CBF-9281-03017268028C}" type="pres">
      <dgm:prSet presAssocID="{DB3D2FA4-6A4B-4230-88D3-589EF4F59C7A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666FB0E8-6E9D-40AE-AD84-A730E91B2976}" type="pres">
      <dgm:prSet presAssocID="{DB3D2FA4-6A4B-4230-88D3-589EF4F59C7A}" presName="txShp" presStyleLbl="node1" presStyleIdx="3" presStyleCnt="4">
        <dgm:presLayoutVars>
          <dgm:bulletEnabled val="1"/>
        </dgm:presLayoutVars>
      </dgm:prSet>
      <dgm:spPr/>
    </dgm:pt>
  </dgm:ptLst>
  <dgm:cxnLst>
    <dgm:cxn modelId="{E2EA5B0E-4662-4F71-9615-2F3EDD3E9484}" srcId="{8703B706-8E29-4CCF-A1F7-E8B829E2FFF2}" destId="{9ACA3B27-118D-4FA8-9753-496C1CE3710B}" srcOrd="2" destOrd="0" parTransId="{D63DE211-5B86-4223-BB3F-F1FC1C44BC4D}" sibTransId="{0B919FCD-5570-48E4-BAFA-9221744FB8E6}"/>
    <dgm:cxn modelId="{4CBF0C2D-D6C4-4199-9664-BE296D702D29}" type="presOf" srcId="{C12C655B-7725-436B-8E15-86A916532CCB}" destId="{6164DA8C-9928-4BAC-B013-C873115CE85A}" srcOrd="0" destOrd="0" presId="urn:microsoft.com/office/officeart/2005/8/layout/vList3"/>
    <dgm:cxn modelId="{C3DF4A5A-6361-4188-BD4C-43E04417A4CF}" type="presOf" srcId="{8703B706-8E29-4CCF-A1F7-E8B829E2FFF2}" destId="{9D1AF13A-2128-4A4F-B1EC-FC799F1A1FC9}" srcOrd="0" destOrd="0" presId="urn:microsoft.com/office/officeart/2005/8/layout/vList3"/>
    <dgm:cxn modelId="{7BD3C37C-0840-458D-8BD7-2C8349FB6826}" type="presOf" srcId="{DB3D2FA4-6A4B-4230-88D3-589EF4F59C7A}" destId="{666FB0E8-6E9D-40AE-AD84-A730E91B2976}" srcOrd="0" destOrd="0" presId="urn:microsoft.com/office/officeart/2005/8/layout/vList3"/>
    <dgm:cxn modelId="{F523618D-F64F-4A20-9FA3-3D6734359C22}" type="presOf" srcId="{439F627E-EE80-4B3D-B1C7-4C52E56D775A}" destId="{B523DC7F-E5E1-4193-B5AC-A6129BF38819}" srcOrd="0" destOrd="0" presId="urn:microsoft.com/office/officeart/2005/8/layout/vList3"/>
    <dgm:cxn modelId="{4E23F0AB-A996-4350-A84C-F204A9A2F4F1}" type="presOf" srcId="{9ACA3B27-118D-4FA8-9753-496C1CE3710B}" destId="{A1DE1A48-A53F-4CC4-819A-D1259D7438A9}" srcOrd="0" destOrd="0" presId="urn:microsoft.com/office/officeart/2005/8/layout/vList3"/>
    <dgm:cxn modelId="{33AEEDAD-F79D-4A9E-BA41-DD2B99B32BA4}" srcId="{8703B706-8E29-4CCF-A1F7-E8B829E2FFF2}" destId="{439F627E-EE80-4B3D-B1C7-4C52E56D775A}" srcOrd="1" destOrd="0" parTransId="{FE08F3F7-4F78-47D6-A6CD-203DEEA4A220}" sibTransId="{ECCF5CBF-9EE5-456A-AC08-47AC8CD10D62}"/>
    <dgm:cxn modelId="{509983C2-470E-4457-A058-01AB4512E767}" srcId="{8703B706-8E29-4CCF-A1F7-E8B829E2FFF2}" destId="{DB3D2FA4-6A4B-4230-88D3-589EF4F59C7A}" srcOrd="3" destOrd="0" parTransId="{F0B5BF53-9F09-4921-9D15-188C2255BFFB}" sibTransId="{A002E12B-00D0-4BE6-8F28-59C97D4A5C73}"/>
    <dgm:cxn modelId="{1E655DEE-8FA7-49DF-B19B-E177DBEF8FBE}" srcId="{8703B706-8E29-4CCF-A1F7-E8B829E2FFF2}" destId="{C12C655B-7725-436B-8E15-86A916532CCB}" srcOrd="0" destOrd="0" parTransId="{90C272A3-A576-401C-A6D5-522A9DAF49F4}" sibTransId="{3C842FEF-FCCC-460B-BBAC-2CD066CB93D1}"/>
    <dgm:cxn modelId="{887207AF-1DF4-443D-BB05-7FA9B0946575}" type="presParOf" srcId="{9D1AF13A-2128-4A4F-B1EC-FC799F1A1FC9}" destId="{A702137B-45F3-47CE-A9C4-729F1F1B57B0}" srcOrd="0" destOrd="0" presId="urn:microsoft.com/office/officeart/2005/8/layout/vList3"/>
    <dgm:cxn modelId="{B9D1863E-55D9-4458-A343-34A912BC8F41}" type="presParOf" srcId="{A702137B-45F3-47CE-A9C4-729F1F1B57B0}" destId="{6674B8E8-6238-44A4-AAAA-35F1113F2B63}" srcOrd="0" destOrd="0" presId="urn:microsoft.com/office/officeart/2005/8/layout/vList3"/>
    <dgm:cxn modelId="{EB62D23D-1B6A-43D6-BE9F-526E38062421}" type="presParOf" srcId="{A702137B-45F3-47CE-A9C4-729F1F1B57B0}" destId="{6164DA8C-9928-4BAC-B013-C873115CE85A}" srcOrd="1" destOrd="0" presId="urn:microsoft.com/office/officeart/2005/8/layout/vList3"/>
    <dgm:cxn modelId="{47A0F9D5-814E-4F07-96A0-FBA31599A13B}" type="presParOf" srcId="{9D1AF13A-2128-4A4F-B1EC-FC799F1A1FC9}" destId="{B7865A13-1BAB-468C-982E-8D18B5D00526}" srcOrd="1" destOrd="0" presId="urn:microsoft.com/office/officeart/2005/8/layout/vList3"/>
    <dgm:cxn modelId="{75F029FD-5712-40B8-A105-2EF1FABD95F2}" type="presParOf" srcId="{9D1AF13A-2128-4A4F-B1EC-FC799F1A1FC9}" destId="{113D63CE-ED67-4001-A1E3-BAB9925F59A6}" srcOrd="2" destOrd="0" presId="urn:microsoft.com/office/officeart/2005/8/layout/vList3"/>
    <dgm:cxn modelId="{5789201A-A013-49A0-AF1B-7D3892DBD451}" type="presParOf" srcId="{113D63CE-ED67-4001-A1E3-BAB9925F59A6}" destId="{58FA867C-78D9-4DA1-9392-A4C3B2813145}" srcOrd="0" destOrd="0" presId="urn:microsoft.com/office/officeart/2005/8/layout/vList3"/>
    <dgm:cxn modelId="{36B0A7E1-852D-4845-BB21-AC2E3AA3EDB9}" type="presParOf" srcId="{113D63CE-ED67-4001-A1E3-BAB9925F59A6}" destId="{B523DC7F-E5E1-4193-B5AC-A6129BF38819}" srcOrd="1" destOrd="0" presId="urn:microsoft.com/office/officeart/2005/8/layout/vList3"/>
    <dgm:cxn modelId="{36E8BCD5-5390-40C8-B158-B4828F39D6AC}" type="presParOf" srcId="{9D1AF13A-2128-4A4F-B1EC-FC799F1A1FC9}" destId="{42DBB6EF-6619-48C9-9370-D06BE61A47EE}" srcOrd="3" destOrd="0" presId="urn:microsoft.com/office/officeart/2005/8/layout/vList3"/>
    <dgm:cxn modelId="{F55BF833-D321-497B-AAD6-78D9244A65B9}" type="presParOf" srcId="{9D1AF13A-2128-4A4F-B1EC-FC799F1A1FC9}" destId="{AE550313-2F88-466E-88FC-895C5E812DBA}" srcOrd="4" destOrd="0" presId="urn:microsoft.com/office/officeart/2005/8/layout/vList3"/>
    <dgm:cxn modelId="{6BDAFAB8-9BB9-4511-BB1B-435975D0E0C8}" type="presParOf" srcId="{AE550313-2F88-466E-88FC-895C5E812DBA}" destId="{97B65475-7204-49D3-B138-13463E15E4EE}" srcOrd="0" destOrd="0" presId="urn:microsoft.com/office/officeart/2005/8/layout/vList3"/>
    <dgm:cxn modelId="{5ED14524-7C0A-4286-8559-B16C882A29F6}" type="presParOf" srcId="{AE550313-2F88-466E-88FC-895C5E812DBA}" destId="{A1DE1A48-A53F-4CC4-819A-D1259D7438A9}" srcOrd="1" destOrd="0" presId="urn:microsoft.com/office/officeart/2005/8/layout/vList3"/>
    <dgm:cxn modelId="{05A954D5-A05A-460F-AEC9-13161D628134}" type="presParOf" srcId="{9D1AF13A-2128-4A4F-B1EC-FC799F1A1FC9}" destId="{04989D7C-CBB2-430F-B173-95B7470A1D60}" srcOrd="5" destOrd="0" presId="urn:microsoft.com/office/officeart/2005/8/layout/vList3"/>
    <dgm:cxn modelId="{FC5E6B3B-0782-48CC-B8BF-BA38F604D83F}" type="presParOf" srcId="{9D1AF13A-2128-4A4F-B1EC-FC799F1A1FC9}" destId="{66BB97D1-E917-443F-9EAE-7B19D48E4256}" srcOrd="6" destOrd="0" presId="urn:microsoft.com/office/officeart/2005/8/layout/vList3"/>
    <dgm:cxn modelId="{5A210C4A-6A9B-44BE-969A-9A6F59AAC64C}" type="presParOf" srcId="{66BB97D1-E917-443F-9EAE-7B19D48E4256}" destId="{B6FB3959-A627-4CBF-9281-03017268028C}" srcOrd="0" destOrd="0" presId="urn:microsoft.com/office/officeart/2005/8/layout/vList3"/>
    <dgm:cxn modelId="{64681929-5660-4F8F-93A7-0A183C7153E8}" type="presParOf" srcId="{66BB97D1-E917-443F-9EAE-7B19D48E4256}" destId="{666FB0E8-6E9D-40AE-AD84-A730E91B297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4DA8C-9928-4BAC-B013-C873115CE85A}">
      <dsp:nvSpPr>
        <dsp:cNvPr id="0" name=""/>
        <dsp:cNvSpPr/>
      </dsp:nvSpPr>
      <dsp:spPr>
        <a:xfrm rot="10800000">
          <a:off x="1107126" y="2207"/>
          <a:ext cx="3750791" cy="649514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Money</a:t>
          </a:r>
        </a:p>
      </dsp:txBody>
      <dsp:txXfrm rot="10800000">
        <a:off x="1269504" y="2207"/>
        <a:ext cx="3588413" cy="649514"/>
      </dsp:txXfrm>
    </dsp:sp>
    <dsp:sp modelId="{6674B8E8-6238-44A4-AAAA-35F1113F2B63}">
      <dsp:nvSpPr>
        <dsp:cNvPr id="0" name=""/>
        <dsp:cNvSpPr/>
      </dsp:nvSpPr>
      <dsp:spPr>
        <a:xfrm>
          <a:off x="782369" y="2207"/>
          <a:ext cx="649514" cy="6495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3DC7F-E5E1-4193-B5AC-A6129BF38819}">
      <dsp:nvSpPr>
        <dsp:cNvPr id="0" name=""/>
        <dsp:cNvSpPr/>
      </dsp:nvSpPr>
      <dsp:spPr>
        <a:xfrm rot="10800000">
          <a:off x="1107126" y="845607"/>
          <a:ext cx="3750791" cy="649514"/>
        </a:xfrm>
        <a:prstGeom prst="homePlat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Security</a:t>
          </a:r>
        </a:p>
      </dsp:txBody>
      <dsp:txXfrm rot="10800000">
        <a:off x="1269504" y="845607"/>
        <a:ext cx="3588413" cy="649514"/>
      </dsp:txXfrm>
    </dsp:sp>
    <dsp:sp modelId="{58FA867C-78D9-4DA1-9392-A4C3B2813145}">
      <dsp:nvSpPr>
        <dsp:cNvPr id="0" name=""/>
        <dsp:cNvSpPr/>
      </dsp:nvSpPr>
      <dsp:spPr>
        <a:xfrm>
          <a:off x="782369" y="845607"/>
          <a:ext cx="649514" cy="6495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E1A48-A53F-4CC4-819A-D1259D7438A9}">
      <dsp:nvSpPr>
        <dsp:cNvPr id="0" name=""/>
        <dsp:cNvSpPr/>
      </dsp:nvSpPr>
      <dsp:spPr>
        <a:xfrm rot="10800000">
          <a:off x="1107126" y="1689006"/>
          <a:ext cx="3750791" cy="649514"/>
        </a:xfrm>
        <a:prstGeom prst="homePlate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Mobility</a:t>
          </a:r>
        </a:p>
      </dsp:txBody>
      <dsp:txXfrm rot="10800000">
        <a:off x="1269504" y="1689006"/>
        <a:ext cx="3588413" cy="649514"/>
      </dsp:txXfrm>
    </dsp:sp>
    <dsp:sp modelId="{97B65475-7204-49D3-B138-13463E15E4EE}">
      <dsp:nvSpPr>
        <dsp:cNvPr id="0" name=""/>
        <dsp:cNvSpPr/>
      </dsp:nvSpPr>
      <dsp:spPr>
        <a:xfrm>
          <a:off x="782369" y="1689006"/>
          <a:ext cx="649514" cy="6495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FB0E8-6E9D-40AE-AD84-A730E91B2976}">
      <dsp:nvSpPr>
        <dsp:cNvPr id="0" name=""/>
        <dsp:cNvSpPr/>
      </dsp:nvSpPr>
      <dsp:spPr>
        <a:xfrm rot="10800000">
          <a:off x="1107126" y="2532405"/>
          <a:ext cx="3750791" cy="649514"/>
        </a:xfrm>
        <a:prstGeom prst="homePlat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Flexibility</a:t>
          </a:r>
        </a:p>
      </dsp:txBody>
      <dsp:txXfrm rot="10800000">
        <a:off x="1269504" y="2532405"/>
        <a:ext cx="3588413" cy="649514"/>
      </dsp:txXfrm>
    </dsp:sp>
    <dsp:sp modelId="{B6FB3959-A627-4CBF-9281-03017268028C}">
      <dsp:nvSpPr>
        <dsp:cNvPr id="0" name=""/>
        <dsp:cNvSpPr/>
      </dsp:nvSpPr>
      <dsp:spPr>
        <a:xfrm>
          <a:off x="782369" y="2532405"/>
          <a:ext cx="649514" cy="64951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64DA8C-9928-4BAC-B013-C873115CE85A}">
      <dsp:nvSpPr>
        <dsp:cNvPr id="0" name=""/>
        <dsp:cNvSpPr/>
      </dsp:nvSpPr>
      <dsp:spPr>
        <a:xfrm rot="10800000">
          <a:off x="1107126" y="2207"/>
          <a:ext cx="3750791" cy="649514"/>
        </a:xfrm>
        <a:prstGeom prst="homePlate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Money</a:t>
          </a:r>
        </a:p>
      </dsp:txBody>
      <dsp:txXfrm rot="10800000">
        <a:off x="1269504" y="2207"/>
        <a:ext cx="3588413" cy="649514"/>
      </dsp:txXfrm>
    </dsp:sp>
    <dsp:sp modelId="{6674B8E8-6238-44A4-AAAA-35F1113F2B63}">
      <dsp:nvSpPr>
        <dsp:cNvPr id="0" name=""/>
        <dsp:cNvSpPr/>
      </dsp:nvSpPr>
      <dsp:spPr>
        <a:xfrm>
          <a:off x="782369" y="2207"/>
          <a:ext cx="649514" cy="64951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3DC7F-E5E1-4193-B5AC-A6129BF38819}">
      <dsp:nvSpPr>
        <dsp:cNvPr id="0" name=""/>
        <dsp:cNvSpPr/>
      </dsp:nvSpPr>
      <dsp:spPr>
        <a:xfrm rot="10800000">
          <a:off x="1107126" y="845607"/>
          <a:ext cx="3750791" cy="649514"/>
        </a:xfrm>
        <a:prstGeom prst="homePlate">
          <a:avLst/>
        </a:prstGeom>
        <a:solidFill>
          <a:srgbClr val="00206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Security</a:t>
          </a:r>
        </a:p>
      </dsp:txBody>
      <dsp:txXfrm rot="10800000">
        <a:off x="1269504" y="845607"/>
        <a:ext cx="3588413" cy="649514"/>
      </dsp:txXfrm>
    </dsp:sp>
    <dsp:sp modelId="{58FA867C-78D9-4DA1-9392-A4C3B2813145}">
      <dsp:nvSpPr>
        <dsp:cNvPr id="0" name=""/>
        <dsp:cNvSpPr/>
      </dsp:nvSpPr>
      <dsp:spPr>
        <a:xfrm>
          <a:off x="782369" y="845607"/>
          <a:ext cx="649514" cy="64951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E1A48-A53F-4CC4-819A-D1259D7438A9}">
      <dsp:nvSpPr>
        <dsp:cNvPr id="0" name=""/>
        <dsp:cNvSpPr/>
      </dsp:nvSpPr>
      <dsp:spPr>
        <a:xfrm rot="10800000">
          <a:off x="1107126" y="1689006"/>
          <a:ext cx="3750791" cy="649514"/>
        </a:xfrm>
        <a:prstGeom prst="homePlate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Mobility</a:t>
          </a:r>
        </a:p>
      </dsp:txBody>
      <dsp:txXfrm rot="10800000">
        <a:off x="1269504" y="1689006"/>
        <a:ext cx="3588413" cy="649514"/>
      </dsp:txXfrm>
    </dsp:sp>
    <dsp:sp modelId="{97B65475-7204-49D3-B138-13463E15E4EE}">
      <dsp:nvSpPr>
        <dsp:cNvPr id="0" name=""/>
        <dsp:cNvSpPr/>
      </dsp:nvSpPr>
      <dsp:spPr>
        <a:xfrm>
          <a:off x="782369" y="1689006"/>
          <a:ext cx="649514" cy="64951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6FB0E8-6E9D-40AE-AD84-A730E91B2976}">
      <dsp:nvSpPr>
        <dsp:cNvPr id="0" name=""/>
        <dsp:cNvSpPr/>
      </dsp:nvSpPr>
      <dsp:spPr>
        <a:xfrm rot="10800000">
          <a:off x="1107126" y="2532405"/>
          <a:ext cx="3750791" cy="649514"/>
        </a:xfrm>
        <a:prstGeom prst="homePlate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6418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Flexibility</a:t>
          </a:r>
        </a:p>
      </dsp:txBody>
      <dsp:txXfrm rot="10800000">
        <a:off x="1269504" y="2532405"/>
        <a:ext cx="3588413" cy="649514"/>
      </dsp:txXfrm>
    </dsp:sp>
    <dsp:sp modelId="{B6FB3959-A627-4CBF-9281-03017268028C}">
      <dsp:nvSpPr>
        <dsp:cNvPr id="0" name=""/>
        <dsp:cNvSpPr/>
      </dsp:nvSpPr>
      <dsp:spPr>
        <a:xfrm>
          <a:off x="782369" y="2532405"/>
          <a:ext cx="649514" cy="64951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Scale of the cloud has proven to do more than just cost savings</a:t>
            </a:r>
          </a:p>
          <a:p>
            <a:r>
              <a:rPr lang="en-US" dirty="0"/>
              <a:t>Cloud providers do a lot of things better than most companies: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Scalability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Systems Management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Monitoring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Using knowledge at scale for AI and machine learning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Better uptime</a:t>
            </a:r>
          </a:p>
          <a:p>
            <a:pPr marL="171450" indent="-171450">
              <a:buFontTx/>
              <a:buChar char="-"/>
            </a:pPr>
            <a:r>
              <a:rPr lang="en-US" dirty="0"/>
              <a:t>Multiple regions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0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Windows</a:t>
            </a:r>
          </a:p>
          <a:p>
            <a:r>
              <a:rPr lang="en-US" dirty="0"/>
              <a:t>Modern Management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9277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based app stores and web apps are the ideal solution</a:t>
            </a:r>
          </a:p>
          <a:p>
            <a:r>
              <a:rPr lang="en-US" dirty="0"/>
              <a:t>App-V from the cloud?</a:t>
            </a:r>
          </a:p>
          <a:p>
            <a:r>
              <a:rPr lang="en-US" dirty="0"/>
              <a:t>Cloud based VDI/RD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8D20-A02D-B64C-82E1-B89DA8D8F6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47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 Route</a:t>
            </a:r>
          </a:p>
          <a:p>
            <a:r>
              <a:rPr lang="en-US" dirty="0"/>
              <a:t>When to use and when not to use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8D20-A02D-B64C-82E1-B89DA8D8F6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853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Express Route is not for authentication traffic</a:t>
            </a:r>
          </a:p>
        </p:txBody>
      </p:sp>
    </p:spTree>
    <p:extLst>
      <p:ext uri="{BB962C8B-B14F-4D97-AF65-F5344CB8AC3E}">
        <p14:creationId xmlns:p14="http://schemas.microsoft.com/office/powerpoint/2010/main" val="4268817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baseline="0" dirty="0"/>
          </a:p>
          <a:p>
            <a:r>
              <a:rPr lang="en-US" dirty="0"/>
              <a:t>Printing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8D20-A02D-B64C-82E1-B89DA8D8F6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5892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Site Recovery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8D20-A02D-B64C-82E1-B89DA8D8F6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4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D2B2F6-10A8-44AC-A296-7AC07D9612AA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263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we just do it?</a:t>
            </a:r>
          </a:p>
          <a:p>
            <a:r>
              <a:rPr lang="en-US" dirty="0"/>
              <a:t>What are the big challenges?</a:t>
            </a:r>
          </a:p>
          <a:p>
            <a:pPr marL="171450" indent="-171450">
              <a:buFontTx/>
              <a:buChar char="-"/>
            </a:pPr>
            <a:r>
              <a:rPr lang="en-US" dirty="0"/>
              <a:t>Upgrades</a:t>
            </a:r>
          </a:p>
          <a:p>
            <a:pPr marL="171450" indent="-171450">
              <a:buFontTx/>
              <a:buChar char="-"/>
            </a:pPr>
            <a:r>
              <a:rPr lang="en-US" dirty="0"/>
              <a:t>Legacy apps</a:t>
            </a:r>
          </a:p>
          <a:p>
            <a:pPr marL="171450" indent="-171450">
              <a:buFontTx/>
              <a:buChar char="-"/>
            </a:pPr>
            <a:r>
              <a:rPr lang="en-US" dirty="0"/>
              <a:t>VDI/Remote Desktop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6830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your management probably only knows of one problem to solve with the cloud: The hidden cost of on-</a:t>
            </a:r>
            <a:r>
              <a:rPr lang="en-US" dirty="0" err="1"/>
              <a:t>prem</a:t>
            </a:r>
            <a:r>
              <a:rPr lang="en-US" dirty="0"/>
              <a:t> infrastructure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73712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2/1/2018 4:24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95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the money</a:t>
            </a:r>
          </a:p>
          <a:p>
            <a:r>
              <a:rPr lang="en-US" dirty="0"/>
              <a:t>Cloud is becoming proven technology</a:t>
            </a:r>
          </a:p>
          <a:p>
            <a:r>
              <a:rPr lang="en-US" dirty="0"/>
              <a:t>But not for everything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1381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the right workloads</a:t>
            </a:r>
          </a:p>
          <a:p>
            <a:r>
              <a:rPr lang="en-US" dirty="0"/>
              <a:t>Is there an exit strategy?</a:t>
            </a:r>
          </a:p>
          <a:p>
            <a:r>
              <a:rPr lang="en-US" dirty="0"/>
              <a:t>Azure Site Recovery as a strategic solution</a:t>
            </a:r>
          </a:p>
          <a:p>
            <a:r>
              <a:rPr lang="en-US" dirty="0"/>
              <a:t>It’s about </a:t>
            </a:r>
            <a:r>
              <a:rPr lang="en-US"/>
              <a:t>digital transformation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7258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NTLM and Kerberos are dead</a:t>
            </a:r>
          </a:p>
          <a:p>
            <a:r>
              <a:rPr lang="en-US" dirty="0"/>
              <a:t>Trusts smell like hairy donkey balls</a:t>
            </a:r>
          </a:p>
          <a:p>
            <a:r>
              <a:rPr lang="en-US" dirty="0"/>
              <a:t>The internal network is not safe. It never was…</a:t>
            </a:r>
          </a:p>
          <a:p>
            <a:r>
              <a:rPr lang="en-US" dirty="0"/>
              <a:t>What’s the right way to start? It depends….</a:t>
            </a:r>
          </a:p>
          <a:p>
            <a:r>
              <a:rPr lang="en-US" dirty="0"/>
              <a:t>You probably already have your identities in the cloud</a:t>
            </a:r>
          </a:p>
          <a:p>
            <a:r>
              <a:rPr lang="en-US" dirty="0"/>
              <a:t>MFA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8467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Exchange Online was/is the starting point for many</a:t>
            </a:r>
          </a:p>
          <a:p>
            <a:r>
              <a:rPr lang="en-US" dirty="0"/>
              <a:t>Office Professional Plus is next</a:t>
            </a:r>
          </a:p>
          <a:p>
            <a:r>
              <a:rPr lang="en-US" dirty="0"/>
              <a:t>Costs for upgrades are gone</a:t>
            </a:r>
          </a:p>
          <a:p>
            <a:r>
              <a:rPr lang="en-US" dirty="0"/>
              <a:t>The whole experience counts</a:t>
            </a:r>
          </a:p>
          <a:p>
            <a:r>
              <a:rPr lang="en-US" dirty="0"/>
              <a:t>No option to bail out on upgrades</a:t>
            </a:r>
          </a:p>
          <a:p>
            <a:r>
              <a:rPr lang="en-US" dirty="0"/>
              <a:t>Control over license use may be an issue</a:t>
            </a:r>
          </a:p>
          <a:p>
            <a:r>
              <a:rPr lang="en-US" dirty="0"/>
              <a:t>Unified communications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865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SharePoint online</a:t>
            </a:r>
          </a:p>
          <a:p>
            <a:r>
              <a:rPr lang="en-US" dirty="0"/>
              <a:t>OneDrive</a:t>
            </a:r>
          </a:p>
          <a:p>
            <a:r>
              <a:rPr lang="en-US" dirty="0"/>
              <a:t>Azure Files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8D20-A02D-B64C-82E1-B89DA8D8F6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79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Days of OS deployment are over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AutoPilot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Windows Store for Business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Domain Join to Azure Domain Join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Conditional Access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Az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EF8D20-A02D-B64C-82E1-B89DA8D8F6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8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077" y="651780"/>
            <a:ext cx="7314592" cy="431870"/>
          </a:xfrm>
        </p:spPr>
        <p:txBody>
          <a:bodyPr>
            <a:noAutofit/>
          </a:bodyPr>
          <a:lstStyle>
            <a:lvl1pPr algn="ctr">
              <a:defRPr lang="en-US" sz="2400" b="0" i="0" kern="1200" cap="all" baseline="0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144506"/>
            <a:ext cx="3945467" cy="432072"/>
          </a:xfrm>
        </p:spPr>
        <p:txBody>
          <a:bodyPr anchor="b">
            <a:noAutofit/>
          </a:bodyPr>
          <a:lstStyle>
            <a:lvl1pPr marL="0" indent="0">
              <a:buNone/>
              <a:defRPr sz="1500" b="1" cap="none" baseline="0">
                <a:solidFill>
                  <a:srgbClr val="2E85BD"/>
                </a:solidFill>
                <a:effectLst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401" y="1576579"/>
            <a:ext cx="3945467" cy="2946977"/>
          </a:xfrm>
        </p:spPr>
        <p:txBody>
          <a:bodyPr anchor="t">
            <a:normAutofit/>
          </a:bodyPr>
          <a:lstStyle>
            <a:lvl1pPr>
              <a:defRPr sz="1500">
                <a:solidFill>
                  <a:schemeClr val="tx1"/>
                </a:solidFill>
                <a:effectLst/>
              </a:defRPr>
            </a:lvl1pPr>
            <a:lvl2pPr>
              <a:defRPr sz="1350">
                <a:solidFill>
                  <a:schemeClr val="tx1"/>
                </a:solidFill>
                <a:effectLst/>
              </a:defRPr>
            </a:lvl2pPr>
            <a:lvl3pPr>
              <a:defRPr sz="1200">
                <a:solidFill>
                  <a:schemeClr val="tx1"/>
                </a:solidFill>
                <a:effectLst/>
              </a:defRPr>
            </a:lvl3pPr>
            <a:lvl4pPr>
              <a:defRPr sz="1050">
                <a:solidFill>
                  <a:schemeClr val="tx1"/>
                </a:solidFill>
                <a:effectLst/>
              </a:defRPr>
            </a:lvl4pPr>
            <a:lvl5pPr>
              <a:defRPr sz="105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2364" y="1144381"/>
            <a:ext cx="3956705" cy="432197"/>
          </a:xfrm>
        </p:spPr>
        <p:txBody>
          <a:bodyPr anchor="b">
            <a:noAutofit/>
          </a:bodyPr>
          <a:lstStyle>
            <a:lvl1pPr marL="0" indent="0">
              <a:buNone/>
              <a:defRPr sz="1500" b="1" cap="none" baseline="0">
                <a:solidFill>
                  <a:srgbClr val="2E85BD"/>
                </a:solidFill>
                <a:effectLst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2364" y="1576578"/>
            <a:ext cx="3956705" cy="2946977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tx1"/>
                </a:solidFill>
                <a:effectLst/>
              </a:defRPr>
            </a:lvl1pPr>
            <a:lvl2pPr>
              <a:defRPr>
                <a:solidFill>
                  <a:schemeClr val="tx1"/>
                </a:solidFill>
                <a:effectLst/>
              </a:defRPr>
            </a:lvl2pPr>
            <a:lvl3pPr>
              <a:defRPr>
                <a:solidFill>
                  <a:schemeClr val="tx1"/>
                </a:solidFill>
                <a:effectLst/>
              </a:defRPr>
            </a:lvl3pPr>
            <a:lvl4pPr>
              <a:defRPr>
                <a:solidFill>
                  <a:schemeClr val="tx1"/>
                </a:solidFill>
                <a:effectLst/>
              </a:defRPr>
            </a:lvl4pPr>
            <a:lvl5pPr>
              <a:defRPr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762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669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Bulleted_list_S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01933" y="838183"/>
            <a:ext cx="8112178" cy="422594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05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2331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233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1696" y="214786"/>
            <a:ext cx="8740142" cy="695955"/>
          </a:xfrm>
          <a:prstGeom prst="rect">
            <a:avLst/>
          </a:prstGeom>
        </p:spPr>
        <p:txBody>
          <a:bodyPr/>
          <a:lstStyle>
            <a:lvl1pPr algn="l">
              <a:defRPr sz="382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201697" y="1461580"/>
            <a:ext cx="8112414" cy="818077"/>
          </a:xfrm>
        </p:spPr>
        <p:txBody>
          <a:bodyPr/>
          <a:lstStyle>
            <a:lvl1pPr>
              <a:spcAft>
                <a:spcPts val="441"/>
              </a:spcAft>
              <a:defRPr lang="en-US" sz="1324" kern="1200" baseline="0" dirty="0" smtClean="0">
                <a:solidFill>
                  <a:schemeClr val="tx2"/>
                </a:solidFill>
                <a:latin typeface="Segoe Pro SemiLight" panose="020B0402040204020203" pitchFamily="34" charset="0"/>
                <a:ea typeface="+mn-ea"/>
                <a:cs typeface="+mn-cs"/>
              </a:defRPr>
            </a:lvl1pPr>
            <a:lvl2pPr marL="429403" indent="-177361">
              <a:spcAft>
                <a:spcPts val="441"/>
              </a:spcAft>
              <a:buFont typeface="Courier New" panose="02070309020205020404" pitchFamily="49" charset="0"/>
              <a:buChar char="o"/>
              <a:defRPr sz="125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88095" indent="-168028">
              <a:spcAft>
                <a:spcPts val="441"/>
              </a:spcAft>
              <a:buFont typeface="Courier New" panose="02070309020205020404" pitchFamily="49" charset="0"/>
              <a:buChar char="o"/>
              <a:defRPr lang="en-US" sz="1029" kern="1200" dirty="0" smtClean="0">
                <a:solidFill>
                  <a:schemeClr val="tx2"/>
                </a:solidFill>
                <a:latin typeface="Segoe UI Semilight" panose="020B0402040204020203" pitchFamily="34" charset="0"/>
                <a:ea typeface="ＭＳ Ｐゴシック" charset="0"/>
                <a:cs typeface="Segoe UI Semilight" panose="020B0402040204020203" pitchFamily="34" charset="0"/>
              </a:defRPr>
            </a:lvl3pPr>
          </a:lstStyle>
          <a:p>
            <a:pPr lvl="0"/>
            <a:r>
              <a:rPr lang="en-US"/>
              <a:t>First level bulleted list</a:t>
            </a:r>
          </a:p>
          <a:p>
            <a:pPr lvl="1"/>
            <a:r>
              <a:rPr lang="en-US"/>
              <a:t>Second level bulleted list</a:t>
            </a:r>
          </a:p>
          <a:p>
            <a:pPr lvl="2"/>
            <a:r>
              <a:rPr lang="en-US"/>
              <a:t>Third level bulleted list</a:t>
            </a:r>
          </a:p>
        </p:txBody>
      </p:sp>
    </p:spTree>
    <p:extLst>
      <p:ext uri="{BB962C8B-B14F-4D97-AF65-F5344CB8AC3E}">
        <p14:creationId xmlns:p14="http://schemas.microsoft.com/office/powerpoint/2010/main" val="1064545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970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>
            <a:alphaModFix amt="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76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100"/>
            </a:lvl1pPr>
            <a:lvl2pPr>
              <a:defRPr sz="21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pPr/>
              <a:t>1/29/2018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4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 Vervolgpagina Tekst/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52400" y="195486"/>
            <a:ext cx="8839200" cy="742950"/>
          </a:xfrm>
          <a:prstGeom prst="rect">
            <a:avLst/>
          </a:prstGeom>
        </p:spPr>
        <p:txBody>
          <a:bodyPr anchor="t"/>
          <a:lstStyle>
            <a:lvl1pPr>
              <a:defRPr sz="45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52400" y="4743450"/>
            <a:ext cx="381000" cy="285750"/>
          </a:xfrm>
          <a:prstGeom prst="rect">
            <a:avLst/>
          </a:prstGeom>
          <a:effectLst>
            <a:outerShdw blurRad="12700" dist="12700" dir="5400000">
              <a:schemeClr val="bg1"/>
            </a:outerShdw>
          </a:effectLst>
        </p:spPr>
        <p:txBody>
          <a:bodyPr anchor="ctr"/>
          <a:lstStyle>
            <a:lvl1pPr algn="ctr">
              <a:defRPr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9BEAD4C4-4295-41AA-B8C2-A7E0D8C1188C}" type="slidenum">
              <a:rPr lang="en-US">
                <a:solidFill>
                  <a:prstClr val="black">
                    <a:lumMod val="65000"/>
                    <a:lumOff val="3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152400" y="1203598"/>
            <a:ext cx="8839200" cy="3257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66687" indent="-266687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7D99C2"/>
                </a:solidFill>
              </a:defRPr>
            </a:lvl1pPr>
            <a:lvl2pPr marL="628619" indent="-266687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7D99C2"/>
                </a:solidFill>
              </a:defRPr>
            </a:lvl2pPr>
            <a:lvl3pPr marL="893719" indent="-265100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7D99C2"/>
                </a:solidFill>
              </a:defRPr>
            </a:lvl3pPr>
            <a:lvl4pPr marL="1166755" indent="-273038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rgbClr val="7D99C2"/>
                </a:solidFill>
              </a:defRPr>
            </a:lvl4pPr>
            <a:lvl5pPr marL="1433441" indent="-266687">
              <a:spcBef>
                <a:spcPts val="480"/>
              </a:spcBef>
              <a:spcAft>
                <a:spcPts val="0"/>
              </a:spcAft>
              <a:buClr>
                <a:schemeClr val="bg2"/>
              </a:buClr>
              <a:buFont typeface="Wingdings" pitchFamily="2" charset="2"/>
              <a:buChar char="§"/>
              <a:defRPr baseline="0">
                <a:solidFill>
                  <a:srgbClr val="7D99C2"/>
                </a:solidFill>
              </a:defRPr>
            </a:lvl5pPr>
            <a:lvl6pPr>
              <a:buFont typeface="Lucida Grande"/>
              <a:buChar char="·"/>
              <a:defRPr>
                <a:solidFill>
                  <a:srgbClr val="7F7F7F"/>
                </a:solidFill>
              </a:defRPr>
            </a:lvl6pPr>
          </a:lstStyle>
          <a:p>
            <a:pPr lvl="0"/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om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toe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voegen</a:t>
            </a:r>
            <a:endParaRPr lang="en-US" dirty="0"/>
          </a:p>
          <a:p>
            <a:pPr lvl="1"/>
            <a:r>
              <a:rPr lang="en-US" dirty="0"/>
              <a:t>Bullets </a:t>
            </a:r>
            <a:r>
              <a:rPr lang="en-US" dirty="0" err="1"/>
              <a:t>niveau</a:t>
            </a:r>
            <a:r>
              <a:rPr lang="en-US" dirty="0"/>
              <a:t> 2</a:t>
            </a:r>
          </a:p>
          <a:p>
            <a:pPr lvl="2"/>
            <a:r>
              <a:rPr lang="en-US" dirty="0"/>
              <a:t>Bullets </a:t>
            </a:r>
            <a:r>
              <a:rPr lang="en-US" dirty="0" err="1"/>
              <a:t>niveau</a:t>
            </a:r>
            <a:r>
              <a:rPr lang="en-US" dirty="0"/>
              <a:t> 3</a:t>
            </a:r>
          </a:p>
          <a:p>
            <a:pPr lvl="3"/>
            <a:r>
              <a:rPr lang="en-US" dirty="0"/>
              <a:t>Bullets </a:t>
            </a:r>
            <a:r>
              <a:rPr lang="en-US" dirty="0" err="1"/>
              <a:t>niveau</a:t>
            </a:r>
            <a:r>
              <a:rPr lang="en-US" dirty="0"/>
              <a:t> 4</a:t>
            </a:r>
          </a:p>
          <a:p>
            <a:pPr lvl="4"/>
            <a:r>
              <a:rPr lang="en-US" dirty="0"/>
              <a:t>Bullets </a:t>
            </a:r>
            <a:r>
              <a:rPr lang="en-US" dirty="0" err="1"/>
              <a:t>niveau</a:t>
            </a:r>
            <a:r>
              <a:rPr lang="en-US" dirty="0"/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1617367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3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89" r:id="rId5"/>
    <p:sldLayoutId id="2147483691" r:id="rId6"/>
    <p:sldLayoutId id="2147483693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microsoft.com/en-us/help/2721672/microsoft-server-software-support-for-microsoft-azure-virtual-machines" TargetMode="Externa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31A3406-E896-4842-BF39-FC0ABC1F6A5D}"/>
              </a:ext>
            </a:extLst>
          </p:cNvPr>
          <p:cNvSpPr txBox="1">
            <a:spLocks/>
          </p:cNvSpPr>
          <p:nvPr/>
        </p:nvSpPr>
        <p:spPr>
          <a:xfrm>
            <a:off x="685800" y="-20538"/>
            <a:ext cx="7772400" cy="110251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pPr algn="ctr"/>
            <a:r>
              <a:rPr lang="nb-NO" dirty="0"/>
              <a:t>Achieving productivity without an on-prem infrastructure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0A5CD1-7FC2-4290-AE40-4EA36E46A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928" y="3674895"/>
            <a:ext cx="5868144" cy="14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C6E13D-AAAB-45A6-8851-9F5682A0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CCC643-F8E6-4BD8-948F-AD089A27B2E9}"/>
              </a:ext>
            </a:extLst>
          </p:cNvPr>
          <p:cNvSpPr/>
          <p:nvPr/>
        </p:nvSpPr>
        <p:spPr bwMode="auto">
          <a:xfrm>
            <a:off x="-8223" y="4046827"/>
            <a:ext cx="9159425" cy="928619"/>
          </a:xfrm>
          <a:prstGeom prst="rect">
            <a:avLst/>
          </a:prstGeom>
          <a:solidFill>
            <a:srgbClr val="FFFFFF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8791A-4B13-4FF2-9B8B-53770D3773DF}"/>
              </a:ext>
            </a:extLst>
          </p:cNvPr>
          <p:cNvSpPr txBox="1"/>
          <p:nvPr/>
        </p:nvSpPr>
        <p:spPr>
          <a:xfrm>
            <a:off x="2373" y="4085136"/>
            <a:ext cx="9132093" cy="761594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45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Lift and Shift</a:t>
            </a:r>
          </a:p>
        </p:txBody>
      </p:sp>
    </p:spTree>
    <p:extLst>
      <p:ext uri="{BB962C8B-B14F-4D97-AF65-F5344CB8AC3E}">
        <p14:creationId xmlns:p14="http://schemas.microsoft.com/office/powerpoint/2010/main" val="311598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F5BA0-97E4-40C2-9728-A44CE066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Datacenters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A571DE-AA92-4886-875F-524B138F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Current: Outsourced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B3005C-5664-4505-8DE2-EA0A7F7304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Virtual Machines hosted by your IT department or an outsourcer, like HPE and managed by you or another outsourcer, like TCS.</a:t>
            </a:r>
          </a:p>
          <a:p>
            <a:r>
              <a:rPr lang="en-US" dirty="0"/>
              <a:t>Typical scenarios:</a:t>
            </a:r>
          </a:p>
          <a:p>
            <a:pPr lvl="1"/>
            <a:r>
              <a:rPr lang="en-US" dirty="0"/>
              <a:t>Rarely scalable </a:t>
            </a:r>
          </a:p>
          <a:p>
            <a:pPr lvl="1"/>
            <a:r>
              <a:rPr lang="en-US" dirty="0"/>
              <a:t>Mostly overcommitted</a:t>
            </a:r>
          </a:p>
          <a:p>
            <a:pPr lvl="1"/>
            <a:r>
              <a:rPr lang="en-US" dirty="0"/>
              <a:t>Lenient SLAs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6A56C5A-9E7C-4DE3-8E13-16EC639DF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Recommendation: Azure PaaS (IaaS)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A26EAC8-788A-4DEE-9055-CE6DA2719E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Check vendor support </a:t>
            </a:r>
            <a:r>
              <a:rPr lang="en-US" dirty="0">
                <a:solidFill>
                  <a:srgbClr val="649840"/>
                </a:solidFill>
              </a:rPr>
              <a:t>KB2721672</a:t>
            </a:r>
            <a:r>
              <a:rPr lang="en-US" dirty="0"/>
              <a:t>  </a:t>
            </a:r>
            <a:r>
              <a:rPr lang="en-US" dirty="0">
                <a:solidFill>
                  <a:srgbClr val="649840"/>
                </a:solidFill>
                <a:hlinkClick r:id="rId2"/>
              </a:rPr>
              <a:t>Link</a:t>
            </a:r>
            <a:endParaRPr lang="en-US" dirty="0">
              <a:solidFill>
                <a:srgbClr val="649840"/>
              </a:solidFill>
            </a:endParaRPr>
          </a:p>
          <a:p>
            <a:r>
              <a:rPr lang="en-US" dirty="0"/>
              <a:t>Leverage Platform-as-a-Service </a:t>
            </a:r>
          </a:p>
          <a:p>
            <a:pPr lvl="1"/>
            <a:r>
              <a:rPr lang="en-US" dirty="0"/>
              <a:t>Azure SQL Database &amp; Cosmos DB</a:t>
            </a:r>
          </a:p>
          <a:p>
            <a:pPr lvl="1"/>
            <a:r>
              <a:rPr lang="en-US" dirty="0"/>
              <a:t>Azure VPN Gateway</a:t>
            </a:r>
          </a:p>
          <a:p>
            <a:pPr lvl="1"/>
            <a:r>
              <a:rPr lang="en-US" dirty="0"/>
              <a:t>Axure App Service</a:t>
            </a:r>
          </a:p>
          <a:p>
            <a:pPr lvl="1"/>
            <a:r>
              <a:rPr lang="en-US" dirty="0"/>
              <a:t>Azure Key Vault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Or rely on Infrastructure-as-a-Service for hard workloads like SAP and your other Line of Business (</a:t>
            </a:r>
            <a:r>
              <a:rPr lang="en-US" dirty="0" err="1"/>
              <a:t>LoB</a:t>
            </a:r>
            <a:r>
              <a:rPr lang="en-US" dirty="0"/>
              <a:t>) apps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40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9C41365A-BA78-4124-9C84-A0703B14EA0C}"/>
              </a:ext>
            </a:extLst>
          </p:cNvPr>
          <p:cNvSpPr/>
          <p:nvPr/>
        </p:nvSpPr>
        <p:spPr>
          <a:xfrm>
            <a:off x="4531655" y="1698811"/>
            <a:ext cx="3567958" cy="1147483"/>
          </a:xfrm>
          <a:prstGeom prst="rect">
            <a:avLst/>
          </a:prstGeom>
          <a:solidFill>
            <a:srgbClr val="149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7287C7-012F-491B-8628-3F36A22A1629}"/>
              </a:ext>
            </a:extLst>
          </p:cNvPr>
          <p:cNvSpPr/>
          <p:nvPr/>
        </p:nvSpPr>
        <p:spPr>
          <a:xfrm>
            <a:off x="4774178" y="2869034"/>
            <a:ext cx="3325434" cy="1147483"/>
          </a:xfrm>
          <a:prstGeom prst="rect">
            <a:avLst/>
          </a:prstGeom>
          <a:solidFill>
            <a:srgbClr val="2E8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3782F1F-D461-4E18-B4F4-09AF5B95480C}"/>
              </a:ext>
            </a:extLst>
          </p:cNvPr>
          <p:cNvSpPr/>
          <p:nvPr/>
        </p:nvSpPr>
        <p:spPr>
          <a:xfrm>
            <a:off x="1165407" y="1701053"/>
            <a:ext cx="3567958" cy="1147483"/>
          </a:xfrm>
          <a:prstGeom prst="rect">
            <a:avLst/>
          </a:prstGeom>
          <a:solidFill>
            <a:srgbClr val="149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115D4CE-587F-4D42-BCE8-D250D89B1A7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2713" y="107577"/>
            <a:ext cx="7315200" cy="1143000"/>
          </a:xfrm>
        </p:spPr>
        <p:txBody>
          <a:bodyPr/>
          <a:lstStyle/>
          <a:p>
            <a:r>
              <a:rPr lang="en-US" dirty="0"/>
              <a:t>The management stack</a:t>
            </a:r>
            <a:endParaRPr lang="en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7203B-8F2F-431B-9821-F3FE819AF71C}"/>
              </a:ext>
            </a:extLst>
          </p:cNvPr>
          <p:cNvSpPr/>
          <p:nvPr/>
        </p:nvSpPr>
        <p:spPr>
          <a:xfrm>
            <a:off x="1165407" y="2870947"/>
            <a:ext cx="3567958" cy="1147483"/>
          </a:xfrm>
          <a:prstGeom prst="rect">
            <a:avLst/>
          </a:prstGeom>
          <a:solidFill>
            <a:srgbClr val="2E85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05C25D-55DD-4C90-B9C2-B32F71985790}"/>
              </a:ext>
            </a:extLst>
          </p:cNvPr>
          <p:cNvGrpSpPr/>
          <p:nvPr/>
        </p:nvGrpSpPr>
        <p:grpSpPr>
          <a:xfrm>
            <a:off x="1202388" y="963707"/>
            <a:ext cx="2028268" cy="3404347"/>
            <a:chOff x="1603183" y="1284942"/>
            <a:chExt cx="2704357" cy="453912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1C7943-0575-424B-9DC8-0577D44C7878}"/>
                </a:ext>
              </a:extLst>
            </p:cNvPr>
            <p:cNvSpPr/>
            <p:nvPr/>
          </p:nvSpPr>
          <p:spPr>
            <a:xfrm>
              <a:off x="1603187" y="5438588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Networking</a:t>
              </a:r>
              <a:endParaRPr lang="en-NL" sz="13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432C12-76B1-4099-954E-12D1542E996C}"/>
                </a:ext>
              </a:extLst>
            </p:cNvPr>
            <p:cNvSpPr/>
            <p:nvPr/>
          </p:nvSpPr>
          <p:spPr>
            <a:xfrm>
              <a:off x="1603187" y="4921624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</a:t>
              </a:r>
              <a:endParaRPr lang="en-NL" sz="13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602EAB-61AA-48FB-AF9C-7AB08E8F3A66}"/>
                </a:ext>
              </a:extLst>
            </p:cNvPr>
            <p:cNvSpPr/>
            <p:nvPr/>
          </p:nvSpPr>
          <p:spPr>
            <a:xfrm>
              <a:off x="1603186" y="4401671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Servers</a:t>
              </a:r>
              <a:endParaRPr lang="en-NL" sz="13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871BC4-83F8-42ED-96E7-7DC833A43639}"/>
                </a:ext>
              </a:extLst>
            </p:cNvPr>
            <p:cNvSpPr/>
            <p:nvPr/>
          </p:nvSpPr>
          <p:spPr>
            <a:xfrm>
              <a:off x="1603185" y="3881718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Virtualization</a:t>
              </a:r>
              <a:endParaRPr lang="en-NL" sz="13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6B5F440-37C2-4E33-9563-C892FBF6A460}"/>
                </a:ext>
              </a:extLst>
            </p:cNvPr>
            <p:cNvSpPr/>
            <p:nvPr/>
          </p:nvSpPr>
          <p:spPr>
            <a:xfrm>
              <a:off x="1603184" y="3361765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Operating System</a:t>
              </a:r>
              <a:endParaRPr lang="en-NL" sz="13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FAEF61-E50B-458D-8761-CDF7A0B609A2}"/>
                </a:ext>
              </a:extLst>
            </p:cNvPr>
            <p:cNvSpPr/>
            <p:nvPr/>
          </p:nvSpPr>
          <p:spPr>
            <a:xfrm>
              <a:off x="1603184" y="2841812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Middleware</a:t>
              </a:r>
              <a:endParaRPr lang="en-NL" sz="13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DB0F40-5BFE-45AF-82E0-8B844BBD3077}"/>
                </a:ext>
              </a:extLst>
            </p:cNvPr>
            <p:cNvSpPr/>
            <p:nvPr/>
          </p:nvSpPr>
          <p:spPr>
            <a:xfrm>
              <a:off x="1603183" y="2321859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Runtime</a:t>
              </a:r>
              <a:endParaRPr lang="en-NL" sz="135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FBF1F2-FE0A-4C7A-B7E1-E0BE800EA444}"/>
                </a:ext>
              </a:extLst>
            </p:cNvPr>
            <p:cNvSpPr/>
            <p:nvPr/>
          </p:nvSpPr>
          <p:spPr>
            <a:xfrm>
              <a:off x="1603183" y="1801906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</a:t>
              </a:r>
              <a:endParaRPr lang="en-NL" sz="13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DDCA652-38FE-4B2B-8B4D-43F312983B8F}"/>
                </a:ext>
              </a:extLst>
            </p:cNvPr>
            <p:cNvSpPr/>
            <p:nvPr/>
          </p:nvSpPr>
          <p:spPr>
            <a:xfrm>
              <a:off x="1603183" y="1284942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Applications</a:t>
              </a:r>
              <a:endParaRPr lang="en-NL" sz="135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8AB8394-DCDD-49A1-A00D-025883C2AAD6}"/>
              </a:ext>
            </a:extLst>
          </p:cNvPr>
          <p:cNvSpPr txBox="1"/>
          <p:nvPr/>
        </p:nvSpPr>
        <p:spPr>
          <a:xfrm>
            <a:off x="3299012" y="2981111"/>
            <a:ext cx="1434353" cy="923330"/>
          </a:xfrm>
          <a:prstGeom prst="rect">
            <a:avLst/>
          </a:prstGeom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+mj-lt"/>
              </a:rPr>
              <a:t>Typically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+mj-lt"/>
              </a:rPr>
              <a:t>Outsourced to HPE and the likes….</a:t>
            </a:r>
            <a:endParaRPr lang="en-NL" sz="13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ADF69-7DFD-4FB2-A869-26E416BD66B5}"/>
              </a:ext>
            </a:extLst>
          </p:cNvPr>
          <p:cNvSpPr txBox="1"/>
          <p:nvPr/>
        </p:nvSpPr>
        <p:spPr>
          <a:xfrm>
            <a:off x="3299012" y="1817938"/>
            <a:ext cx="1380564" cy="923330"/>
          </a:xfrm>
          <a:prstGeom prst="rect">
            <a:avLst/>
          </a:prstGeom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+mj-lt"/>
              </a:rPr>
              <a:t>Typically </a:t>
            </a:r>
          </a:p>
          <a:p>
            <a:pPr algn="ctr"/>
            <a:r>
              <a:rPr lang="en-US" sz="1350" dirty="0">
                <a:solidFill>
                  <a:schemeClr val="bg1"/>
                </a:solidFill>
                <a:latin typeface="+mj-lt"/>
              </a:rPr>
              <a:t>Outsourced to TCS and the likes….</a:t>
            </a:r>
            <a:endParaRPr lang="en-NL" sz="135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23342FD-9F19-4B6F-B4F8-BB7D36CC3BE3}"/>
              </a:ext>
            </a:extLst>
          </p:cNvPr>
          <p:cNvGrpSpPr/>
          <p:nvPr/>
        </p:nvGrpSpPr>
        <p:grpSpPr>
          <a:xfrm>
            <a:off x="6039970" y="963707"/>
            <a:ext cx="2028268" cy="3404347"/>
            <a:chOff x="1603183" y="1284942"/>
            <a:chExt cx="2704357" cy="453912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C4B25F-EAFE-41B1-B53E-F6D4D14BEEB5}"/>
                </a:ext>
              </a:extLst>
            </p:cNvPr>
            <p:cNvSpPr/>
            <p:nvPr/>
          </p:nvSpPr>
          <p:spPr>
            <a:xfrm>
              <a:off x="1603187" y="5438588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Networking</a:t>
              </a:r>
              <a:endParaRPr lang="en-NL" sz="135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98B2BAE-EDEC-418D-98B2-EDFFF8E2AD18}"/>
                </a:ext>
              </a:extLst>
            </p:cNvPr>
            <p:cNvSpPr/>
            <p:nvPr/>
          </p:nvSpPr>
          <p:spPr>
            <a:xfrm>
              <a:off x="1603187" y="4921624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Storage</a:t>
              </a:r>
              <a:endParaRPr lang="en-NL" sz="135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60768-B022-4CC9-9AA3-19BA47F37BCA}"/>
                </a:ext>
              </a:extLst>
            </p:cNvPr>
            <p:cNvSpPr/>
            <p:nvPr/>
          </p:nvSpPr>
          <p:spPr>
            <a:xfrm>
              <a:off x="1603186" y="4401671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Servers</a:t>
              </a:r>
              <a:endParaRPr lang="en-NL" sz="135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15DFB3D-B08A-46C6-A467-C33A69844B1E}"/>
                </a:ext>
              </a:extLst>
            </p:cNvPr>
            <p:cNvSpPr/>
            <p:nvPr/>
          </p:nvSpPr>
          <p:spPr>
            <a:xfrm>
              <a:off x="1603185" y="3881718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Virtualization</a:t>
              </a:r>
              <a:endParaRPr lang="en-NL" sz="135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7DB932-E342-488C-A620-CE92DFA291BC}"/>
                </a:ext>
              </a:extLst>
            </p:cNvPr>
            <p:cNvSpPr/>
            <p:nvPr/>
          </p:nvSpPr>
          <p:spPr>
            <a:xfrm>
              <a:off x="1603184" y="3361765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Operating System</a:t>
              </a:r>
              <a:endParaRPr lang="en-NL" sz="135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9A034D-150F-4433-8026-E941ABE25F42}"/>
                </a:ext>
              </a:extLst>
            </p:cNvPr>
            <p:cNvSpPr/>
            <p:nvPr/>
          </p:nvSpPr>
          <p:spPr>
            <a:xfrm>
              <a:off x="1603184" y="2841812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Middleware</a:t>
              </a:r>
              <a:endParaRPr lang="en-NL" sz="13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58075C-17BC-4106-9288-E921C7CEEC88}"/>
                </a:ext>
              </a:extLst>
            </p:cNvPr>
            <p:cNvSpPr/>
            <p:nvPr/>
          </p:nvSpPr>
          <p:spPr>
            <a:xfrm>
              <a:off x="1603183" y="2321859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Runtime</a:t>
              </a:r>
              <a:endParaRPr lang="en-NL" sz="13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13BA04C-47AB-4A71-960C-6CBA1EDDB833}"/>
                </a:ext>
              </a:extLst>
            </p:cNvPr>
            <p:cNvSpPr/>
            <p:nvPr/>
          </p:nvSpPr>
          <p:spPr>
            <a:xfrm>
              <a:off x="1603183" y="1801906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Data</a:t>
              </a:r>
              <a:endParaRPr lang="en-NL" sz="13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ABFFA1-7A69-4A28-867C-F1FE920F5577}"/>
                </a:ext>
              </a:extLst>
            </p:cNvPr>
            <p:cNvSpPr/>
            <p:nvPr/>
          </p:nvSpPr>
          <p:spPr>
            <a:xfrm>
              <a:off x="1603183" y="1284942"/>
              <a:ext cx="2704353" cy="38548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Applications</a:t>
              </a:r>
              <a:endParaRPr lang="en-NL" sz="135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0AAA5A9-01DD-4398-B75E-5E7D6759D1B0}"/>
              </a:ext>
            </a:extLst>
          </p:cNvPr>
          <p:cNvSpPr txBox="1"/>
          <p:nvPr/>
        </p:nvSpPr>
        <p:spPr>
          <a:xfrm>
            <a:off x="4689898" y="3084986"/>
            <a:ext cx="1434353" cy="715581"/>
          </a:xfrm>
          <a:prstGeom prst="rect">
            <a:avLst/>
          </a:prstGeom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+mj-lt"/>
              </a:rPr>
              <a:t>Azure Infrastructure as a Service</a:t>
            </a:r>
            <a:endParaRPr lang="en-NL" sz="13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223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0.08554 0.0011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71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3300"/>
                                      </p:to>
                                    </p:animClr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4" grpId="0" animBg="1"/>
      <p:bldP spid="20" grpId="0" animBg="1"/>
      <p:bldP spid="8" grpId="0" animBg="1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12" y="-581119"/>
            <a:ext cx="9143654" cy="66081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-24897" y="4046827"/>
            <a:ext cx="9159425" cy="928619"/>
          </a:xfrm>
          <a:prstGeom prst="rect">
            <a:avLst/>
          </a:prstGeom>
          <a:solidFill>
            <a:srgbClr val="002060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46826"/>
            <a:ext cx="9134528" cy="900093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54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3340622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A57E-8367-4BE6-85A1-BE706B75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nl-NL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145A85-2C9A-4EB6-840C-603A58C4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9180512" cy="514085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5E6B80A-5735-49D4-9DCE-A00CD8B807FE}"/>
              </a:ext>
            </a:extLst>
          </p:cNvPr>
          <p:cNvSpPr/>
          <p:nvPr/>
        </p:nvSpPr>
        <p:spPr bwMode="auto">
          <a:xfrm>
            <a:off x="2436" y="4046827"/>
            <a:ext cx="9178076" cy="928619"/>
          </a:xfrm>
          <a:prstGeom prst="rect">
            <a:avLst/>
          </a:prstGeom>
          <a:solidFill>
            <a:srgbClr val="FFFFFF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0ECCC-507F-411C-8EFE-C970EEB93170}"/>
              </a:ext>
            </a:extLst>
          </p:cNvPr>
          <p:cNvSpPr txBox="1"/>
          <p:nvPr/>
        </p:nvSpPr>
        <p:spPr>
          <a:xfrm>
            <a:off x="2436" y="3966184"/>
            <a:ext cx="9178076" cy="992426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60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 Productivity</a:t>
            </a:r>
          </a:p>
        </p:txBody>
      </p:sp>
    </p:spTree>
    <p:extLst>
      <p:ext uri="{BB962C8B-B14F-4D97-AF65-F5344CB8AC3E}">
        <p14:creationId xmlns:p14="http://schemas.microsoft.com/office/powerpoint/2010/main" val="262021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t="36543" r="663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436" y="4046827"/>
            <a:ext cx="9141565" cy="928619"/>
          </a:xfrm>
          <a:prstGeom prst="rect">
            <a:avLst/>
          </a:prstGeom>
          <a:solidFill>
            <a:srgbClr val="FFFFFF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7" y="3966184"/>
            <a:ext cx="9141564" cy="992426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60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Enterprise File </a:t>
            </a:r>
            <a:r>
              <a:rPr lang="nl-NL" sz="6000" b="1" dirty="0" err="1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Sharing</a:t>
            </a:r>
            <a:endParaRPr lang="nl-NL" sz="6000" b="1" dirty="0">
              <a:ln w="25400">
                <a:solidFill>
                  <a:srgbClr val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F5BA0-97E4-40C2-9728-A44CE0664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260" y="584431"/>
            <a:ext cx="7314592" cy="431870"/>
          </a:xfrm>
        </p:spPr>
        <p:txBody>
          <a:bodyPr>
            <a:normAutofit fontScale="90000"/>
          </a:bodyPr>
          <a:lstStyle/>
          <a:p>
            <a:r>
              <a:rPr lang="en-US" dirty="0"/>
              <a:t>File Services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A571DE-AA92-4886-875F-524B138FA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046036"/>
            <a:ext cx="3945467" cy="432072"/>
          </a:xfrm>
        </p:spPr>
        <p:txBody>
          <a:bodyPr/>
          <a:lstStyle/>
          <a:p>
            <a:r>
              <a:rPr lang="en-US" dirty="0"/>
              <a:t>Current: Windows File Servers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B3005C-5664-4505-8DE2-EA0A7F730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1" y="1507844"/>
            <a:ext cx="3945467" cy="2965752"/>
          </a:xfrm>
        </p:spPr>
        <p:txBody>
          <a:bodyPr>
            <a:normAutofit/>
          </a:bodyPr>
          <a:lstStyle/>
          <a:p>
            <a:r>
              <a:rPr lang="en-US" dirty="0"/>
              <a:t>File Servers hosted by your IT department or an outsourcer, like HPE and managed by you or another outsourcer, like TCS.</a:t>
            </a:r>
          </a:p>
          <a:p>
            <a:r>
              <a:rPr lang="en-US" dirty="0"/>
              <a:t>SMB1 still enabled most of the time…</a:t>
            </a:r>
          </a:p>
          <a:p>
            <a:r>
              <a:rPr lang="en-US" dirty="0"/>
              <a:t>Distributed File System (DFS), File locking dependencies and Access-based Enumeration common in larger deployments and infrastructures</a:t>
            </a:r>
          </a:p>
          <a:p>
            <a:r>
              <a:rPr lang="en-US" dirty="0"/>
              <a:t>Excessive delegation of file and folder permissions even in the smallest of environments.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6A56C5A-9E7C-4DE3-8E13-16EC639DF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62364" y="1045912"/>
            <a:ext cx="3956705" cy="432197"/>
          </a:xfrm>
        </p:spPr>
        <p:txBody>
          <a:bodyPr/>
          <a:lstStyle/>
          <a:p>
            <a:r>
              <a:rPr lang="en-US" dirty="0"/>
              <a:t>Recommendation: SharePoint Online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A26EAC8-788A-4DEE-9055-CE6DA2719E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62364" y="1507720"/>
            <a:ext cx="3956705" cy="129452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SharePoint Document Libraries</a:t>
            </a:r>
          </a:p>
          <a:p>
            <a:pPr lvl="1"/>
            <a:r>
              <a:rPr lang="en-US" dirty="0"/>
              <a:t>Automatic versioning of files</a:t>
            </a:r>
          </a:p>
          <a:p>
            <a:pPr lvl="1"/>
            <a:r>
              <a:rPr lang="en-US" dirty="0"/>
              <a:t>Metadata enhancements</a:t>
            </a:r>
          </a:p>
          <a:p>
            <a:pPr lvl="1"/>
            <a:r>
              <a:rPr lang="en-US" dirty="0"/>
              <a:t>OneDrive for Business for local sync</a:t>
            </a:r>
          </a:p>
          <a:p>
            <a:pPr lvl="1"/>
            <a:endParaRPr lang="en-US" dirty="0"/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DF403988-A9A8-45A4-BC96-3DC495B3BD58}"/>
              </a:ext>
            </a:extLst>
          </p:cNvPr>
          <p:cNvSpPr txBox="1">
            <a:spLocks/>
          </p:cNvSpPr>
          <p:nvPr/>
        </p:nvSpPr>
        <p:spPr bwMode="auto">
          <a:xfrm>
            <a:off x="4662362" y="2653935"/>
            <a:ext cx="4358253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2000" b="1" kern="1200" cap="none" baseline="0">
                <a:solidFill>
                  <a:srgbClr val="2E85BD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Recommendation: Azure File Sync </a:t>
            </a:r>
            <a:r>
              <a:rPr lang="en-US" sz="1500" b="0" dirty="0">
                <a:solidFill>
                  <a:srgbClr val="649840"/>
                </a:solidFill>
              </a:rPr>
              <a:t>Preview</a:t>
            </a:r>
            <a:endParaRPr lang="nl-NL" sz="1500" b="0" dirty="0">
              <a:solidFill>
                <a:srgbClr val="649840"/>
              </a:solidFill>
            </a:endParaRP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BA76E164-36FC-4D37-836B-42B8A181A3B5}"/>
              </a:ext>
            </a:extLst>
          </p:cNvPr>
          <p:cNvSpPr txBox="1">
            <a:spLocks/>
          </p:cNvSpPr>
          <p:nvPr/>
        </p:nvSpPr>
        <p:spPr bwMode="auto">
          <a:xfrm>
            <a:off x="4662363" y="3948458"/>
            <a:ext cx="3956705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  <a:no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2000" b="1" kern="1200" cap="none" baseline="0">
                <a:solidFill>
                  <a:srgbClr val="2E85BD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4572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20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9144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18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3716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828800" indent="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None/>
              <a:defRPr sz="1600" b="1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Not an alternative: Azure File Share</a:t>
            </a:r>
            <a:endParaRPr lang="nl-NL" sz="1500" dirty="0"/>
          </a:p>
        </p:txBody>
      </p:sp>
      <p:sp>
        <p:nvSpPr>
          <p:cNvPr id="10" name="Tijdelijke aanduiding voor inhoud 5">
            <a:extLst>
              <a:ext uri="{FF2B5EF4-FFF2-40B4-BE49-F238E27FC236}">
                <a16:creationId xmlns:a16="http://schemas.microsoft.com/office/drawing/2014/main" id="{5325829D-A1C4-45D6-9942-43D85826F525}"/>
              </a:ext>
            </a:extLst>
          </p:cNvPr>
          <p:cNvSpPr txBox="1">
            <a:spLocks/>
          </p:cNvSpPr>
          <p:nvPr/>
        </p:nvSpPr>
        <p:spPr bwMode="auto">
          <a:xfrm>
            <a:off x="4662363" y="3086132"/>
            <a:ext cx="3956705" cy="1294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rmAutofit/>
          </a:bodyPr>
          <a:lstStyle>
            <a:lvl1pPr marL="2857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Char char=""/>
              <a:defRPr sz="2000" kern="120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Char char=""/>
              <a:defRPr kern="120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defRPr>
            </a:lvl2pPr>
            <a:lvl3pPr marL="1200150" indent="-2857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Char char=""/>
              <a:defRPr sz="1600" kern="120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defRPr>
            </a:lvl3pPr>
            <a:lvl4pPr marL="15430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defRPr>
            </a:lvl4pPr>
            <a:lvl5pPr marL="2000250" indent="-171450" algn="l" defTabSz="457200" rtl="0" eaLnBrk="0" fontAlgn="base" hangingPunct="0">
              <a:spcBef>
                <a:spcPct val="200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SzPct val="80000"/>
              <a:buFont typeface="Wingdings 3" panose="05040102010807070707" pitchFamily="18" charset="2"/>
              <a:buChar char=""/>
              <a:defRPr sz="1400" kern="1200">
                <a:solidFill>
                  <a:schemeClr val="tx1"/>
                </a:solidFill>
                <a:effectLst/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Centralize File services in Azure Storage</a:t>
            </a:r>
          </a:p>
          <a:p>
            <a:r>
              <a:rPr lang="en-US" sz="1500" dirty="0"/>
              <a:t>Cache frequently accessed files for fast local access and Storage Tiering</a:t>
            </a:r>
          </a:p>
        </p:txBody>
      </p:sp>
    </p:spTree>
    <p:extLst>
      <p:ext uri="{BB962C8B-B14F-4D97-AF65-F5344CB8AC3E}">
        <p14:creationId xmlns:p14="http://schemas.microsoft.com/office/powerpoint/2010/main" val="1265885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\\diskstation\data02\Dokumenten\PQR\Algemeen\Plaatjes voor presentaties\LifeWithoutWall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 t="16239" r="10071" b="11474"/>
          <a:stretch/>
        </p:blipFill>
        <p:spPr bwMode="auto">
          <a:xfrm>
            <a:off x="1" y="0"/>
            <a:ext cx="9134528" cy="51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-24897" y="4046827"/>
            <a:ext cx="9159425" cy="928619"/>
          </a:xfrm>
          <a:prstGeom prst="rect">
            <a:avLst/>
          </a:prstGeom>
          <a:solidFill>
            <a:srgbClr val="FFFFFF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6" y="3966184"/>
            <a:ext cx="9132093" cy="992426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60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 Computing</a:t>
            </a:r>
          </a:p>
        </p:txBody>
      </p:sp>
    </p:spTree>
    <p:extLst>
      <p:ext uri="{BB962C8B-B14F-4D97-AF65-F5344CB8AC3E}">
        <p14:creationId xmlns:p14="http://schemas.microsoft.com/office/powerpoint/2010/main" val="734516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BE89AE-5341-450E-991C-1AE606C6F47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2713" y="246585"/>
            <a:ext cx="7436876" cy="1143000"/>
          </a:xfrm>
        </p:spPr>
        <p:txBody>
          <a:bodyPr/>
          <a:lstStyle/>
          <a:p>
            <a:r>
              <a:rPr lang="en-US" dirty="0"/>
              <a:t>Four ways to go to Azure AD in Windows 10</a:t>
            </a:r>
            <a:endParaRPr lang="en-NL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63CD725-31D3-45C9-BBCC-29618831E3AD}"/>
              </a:ext>
            </a:extLst>
          </p:cNvPr>
          <p:cNvGrpSpPr/>
          <p:nvPr/>
        </p:nvGrpSpPr>
        <p:grpSpPr>
          <a:xfrm>
            <a:off x="307207" y="1529971"/>
            <a:ext cx="1051891" cy="985428"/>
            <a:chOff x="1104393" y="2154106"/>
            <a:chExt cx="1402521" cy="1313903"/>
          </a:xfrm>
        </p:grpSpPr>
        <p:grpSp>
          <p:nvGrpSpPr>
            <p:cNvPr id="5" name="Device">
              <a:extLst>
                <a:ext uri="{FF2B5EF4-FFF2-40B4-BE49-F238E27FC236}">
                  <a16:creationId xmlns:a16="http://schemas.microsoft.com/office/drawing/2014/main" id="{25BB16BF-11F7-425D-8FE7-4BF37DB1AC77}"/>
                </a:ext>
              </a:extLst>
            </p:cNvPr>
            <p:cNvGrpSpPr/>
            <p:nvPr/>
          </p:nvGrpSpPr>
          <p:grpSpPr>
            <a:xfrm>
              <a:off x="1104393" y="2154106"/>
              <a:ext cx="1402521" cy="1313903"/>
              <a:chOff x="9051077" y="3459759"/>
              <a:chExt cx="1402521" cy="1313903"/>
            </a:xfrm>
            <a:solidFill>
              <a:srgbClr val="FF5F00"/>
            </a:solidFill>
          </p:grpSpPr>
          <p:sp>
            <p:nvSpPr>
              <p:cNvPr id="6" name="Tekstvak 58">
                <a:extLst>
                  <a:ext uri="{FF2B5EF4-FFF2-40B4-BE49-F238E27FC236}">
                    <a16:creationId xmlns:a16="http://schemas.microsoft.com/office/drawing/2014/main" id="{D73BE6A0-6C2B-4164-A668-39449BC8AAD9}"/>
                  </a:ext>
                </a:extLst>
              </p:cNvPr>
              <p:cNvSpPr txBox="1"/>
              <p:nvPr/>
            </p:nvSpPr>
            <p:spPr>
              <a:xfrm>
                <a:off x="9051077" y="4219665"/>
                <a:ext cx="1402521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Windows 10 </a:t>
                </a:r>
                <a:b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device</a:t>
                </a:r>
              </a:p>
            </p:txBody>
          </p:sp>
          <p:grpSp>
            <p:nvGrpSpPr>
              <p:cNvPr id="7" name="Group 411">
                <a:extLst>
                  <a:ext uri="{FF2B5EF4-FFF2-40B4-BE49-F238E27FC236}">
                    <a16:creationId xmlns:a16="http://schemas.microsoft.com/office/drawing/2014/main" id="{F00C0F6F-CE3B-455C-A522-70A6B381BD53}"/>
                  </a:ext>
                </a:extLst>
              </p:cNvPr>
              <p:cNvGrpSpPr/>
              <p:nvPr/>
            </p:nvGrpSpPr>
            <p:grpSpPr>
              <a:xfrm>
                <a:off x="9205006" y="3459759"/>
                <a:ext cx="1094657" cy="784608"/>
                <a:chOff x="9205006" y="3459759"/>
                <a:chExt cx="1094657" cy="784608"/>
              </a:xfrm>
              <a:grpFill/>
            </p:grpSpPr>
            <p:sp>
              <p:nvSpPr>
                <p:cNvPr id="8" name="Rectangle 412">
                  <a:extLst>
                    <a:ext uri="{FF2B5EF4-FFF2-40B4-BE49-F238E27FC236}">
                      <a16:creationId xmlns:a16="http://schemas.microsoft.com/office/drawing/2014/main" id="{43728949-FCF8-4E9E-890E-1BC419FA543A}"/>
                    </a:ext>
                  </a:extLst>
                </p:cNvPr>
                <p:cNvSpPr/>
                <p:nvPr/>
              </p:nvSpPr>
              <p:spPr>
                <a:xfrm>
                  <a:off x="9388269" y="3513783"/>
                  <a:ext cx="732894" cy="46897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ound Same Side Corner Rectangle 413">
                  <a:extLst>
                    <a:ext uri="{FF2B5EF4-FFF2-40B4-BE49-F238E27FC236}">
                      <a16:creationId xmlns:a16="http://schemas.microsoft.com/office/drawing/2014/main" id="{97585772-12AB-483E-BAF6-BBBD8F8831D5}"/>
                    </a:ext>
                  </a:extLst>
                </p:cNvPr>
                <p:cNvSpPr/>
                <p:nvPr/>
              </p:nvSpPr>
              <p:spPr>
                <a:xfrm rot="10800000">
                  <a:off x="9206508" y="4198648"/>
                  <a:ext cx="1093155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Trapezoid 414">
                  <a:extLst>
                    <a:ext uri="{FF2B5EF4-FFF2-40B4-BE49-F238E27FC236}">
                      <a16:creationId xmlns:a16="http://schemas.microsoft.com/office/drawing/2014/main" id="{C5E209A2-62BE-4C7F-87BA-48C9D81D0FC2}"/>
                    </a:ext>
                  </a:extLst>
                </p:cNvPr>
                <p:cNvSpPr/>
                <p:nvPr/>
              </p:nvSpPr>
              <p:spPr>
                <a:xfrm>
                  <a:off x="9205006" y="4062900"/>
                  <a:ext cx="1094657" cy="122264"/>
                </a:xfrm>
                <a:prstGeom prst="trapezoid">
                  <a:avLst>
                    <a:gd name="adj" fmla="val 95115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Round Same Side Corner Rectangle 416">
                  <a:extLst>
                    <a:ext uri="{FF2B5EF4-FFF2-40B4-BE49-F238E27FC236}">
                      <a16:creationId xmlns:a16="http://schemas.microsoft.com/office/drawing/2014/main" id="{E4616470-B64C-4A56-B562-EA2CC48EB98D}"/>
                    </a:ext>
                  </a:extLst>
                </p:cNvPr>
                <p:cNvSpPr/>
                <p:nvPr/>
              </p:nvSpPr>
              <p:spPr>
                <a:xfrm>
                  <a:off x="9318341" y="3459759"/>
                  <a:ext cx="864985" cy="578546"/>
                </a:xfrm>
                <a:prstGeom prst="round2SameRect">
                  <a:avLst>
                    <a:gd name="adj1" fmla="val 10493"/>
                    <a:gd name="adj2" fmla="val 0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" name="Trapezoid 417">
                  <a:extLst>
                    <a:ext uri="{FF2B5EF4-FFF2-40B4-BE49-F238E27FC236}">
                      <a16:creationId xmlns:a16="http://schemas.microsoft.com/office/drawing/2014/main" id="{9AD7C249-F08B-4A35-BDA5-35903C2D3A2E}"/>
                    </a:ext>
                  </a:extLst>
                </p:cNvPr>
                <p:cNvSpPr/>
                <p:nvPr/>
              </p:nvSpPr>
              <p:spPr>
                <a:xfrm>
                  <a:off x="9318341" y="4090522"/>
                  <a:ext cx="864985" cy="53001"/>
                </a:xfrm>
                <a:prstGeom prst="trapezoid">
                  <a:avLst>
                    <a:gd name="adj" fmla="val 8277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Trapezoid 418">
                  <a:extLst>
                    <a:ext uri="{FF2B5EF4-FFF2-40B4-BE49-F238E27FC236}">
                      <a16:creationId xmlns:a16="http://schemas.microsoft.com/office/drawing/2014/main" id="{631B188A-8955-496A-9A4D-66CB84B16BB7}"/>
                    </a:ext>
                  </a:extLst>
                </p:cNvPr>
                <p:cNvSpPr/>
                <p:nvPr/>
              </p:nvSpPr>
              <p:spPr>
                <a:xfrm>
                  <a:off x="9624196" y="4112689"/>
                  <a:ext cx="257803" cy="45719"/>
                </a:xfrm>
                <a:prstGeom prst="trapezoid">
                  <a:avLst>
                    <a:gd name="adj" fmla="val 7963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4" name="Straight Connector 419">
                  <a:extLst>
                    <a:ext uri="{FF2B5EF4-FFF2-40B4-BE49-F238E27FC236}">
                      <a16:creationId xmlns:a16="http://schemas.microsoft.com/office/drawing/2014/main" id="{95EC7081-A2E0-4563-922B-7A4D86A2A482}"/>
                    </a:ext>
                  </a:extLst>
                </p:cNvPr>
                <p:cNvCxnSpPr/>
                <p:nvPr/>
              </p:nvCxnSpPr>
              <p:spPr>
                <a:xfrm>
                  <a:off x="9660732" y="4201029"/>
                  <a:ext cx="188118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Rectangle 420">
              <a:extLst>
                <a:ext uri="{FF2B5EF4-FFF2-40B4-BE49-F238E27FC236}">
                  <a16:creationId xmlns:a16="http://schemas.microsoft.com/office/drawing/2014/main" id="{550223F3-9FCD-4C9F-AF32-75211904F1CC}"/>
                </a:ext>
              </a:extLst>
            </p:cNvPr>
            <p:cNvSpPr/>
            <p:nvPr/>
          </p:nvSpPr>
          <p:spPr>
            <a:xfrm>
              <a:off x="1433696" y="2214872"/>
              <a:ext cx="735275" cy="468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cs typeface="Arial" panose="020B0604020202020204" pitchFamily="34" charset="0"/>
              </a:endParaRPr>
            </a:p>
          </p:txBody>
        </p:sp>
      </p:grpSp>
      <p:grpSp>
        <p:nvGrpSpPr>
          <p:cNvPr id="16" name="AD DS">
            <a:extLst>
              <a:ext uri="{FF2B5EF4-FFF2-40B4-BE49-F238E27FC236}">
                <a16:creationId xmlns:a16="http://schemas.microsoft.com/office/drawing/2014/main" id="{C06F6525-6222-4780-BE29-F35332CB626B}"/>
              </a:ext>
            </a:extLst>
          </p:cNvPr>
          <p:cNvGrpSpPr/>
          <p:nvPr/>
        </p:nvGrpSpPr>
        <p:grpSpPr>
          <a:xfrm>
            <a:off x="3420335" y="3447830"/>
            <a:ext cx="1402948" cy="1000716"/>
            <a:chOff x="6146494" y="4230815"/>
            <a:chExt cx="1870597" cy="1334288"/>
          </a:xfrm>
        </p:grpSpPr>
        <p:grpSp>
          <p:nvGrpSpPr>
            <p:cNvPr id="17" name="Groep 66">
              <a:extLst>
                <a:ext uri="{FF2B5EF4-FFF2-40B4-BE49-F238E27FC236}">
                  <a16:creationId xmlns:a16="http://schemas.microsoft.com/office/drawing/2014/main" id="{075E9AED-A073-4132-A9B1-9EDBDE396F26}"/>
                </a:ext>
              </a:extLst>
            </p:cNvPr>
            <p:cNvGrpSpPr/>
            <p:nvPr/>
          </p:nvGrpSpPr>
          <p:grpSpPr>
            <a:xfrm>
              <a:off x="6146494" y="4230815"/>
              <a:ext cx="1870597" cy="1334288"/>
              <a:chOff x="4743647" y="1877185"/>
              <a:chExt cx="1870597" cy="1334288"/>
            </a:xfrm>
          </p:grpSpPr>
          <p:grpSp>
            <p:nvGrpSpPr>
              <p:cNvPr id="24" name="Groep 73">
                <a:extLst>
                  <a:ext uri="{FF2B5EF4-FFF2-40B4-BE49-F238E27FC236}">
                    <a16:creationId xmlns:a16="http://schemas.microsoft.com/office/drawing/2014/main" id="{B6A7F91B-F423-4988-A023-B4E11B7ADC4C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26" name="Afgeronde rechthoek 75">
                  <a:extLst>
                    <a:ext uri="{FF2B5EF4-FFF2-40B4-BE49-F238E27FC236}">
                      <a16:creationId xmlns:a16="http://schemas.microsoft.com/office/drawing/2014/main" id="{55B33B20-9AA6-424B-BC6A-AB2A920728B6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hthoek 76">
                  <a:extLst>
                    <a:ext uri="{FF2B5EF4-FFF2-40B4-BE49-F238E27FC236}">
                      <a16:creationId xmlns:a16="http://schemas.microsoft.com/office/drawing/2014/main" id="{8B055D37-5E56-4225-950D-68E04F113CB7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hthoek 77">
                  <a:extLst>
                    <a:ext uri="{FF2B5EF4-FFF2-40B4-BE49-F238E27FC236}">
                      <a16:creationId xmlns:a16="http://schemas.microsoft.com/office/drawing/2014/main" id="{DFD46F25-3B69-421F-8A70-42FA395CB205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hthoek 78">
                  <a:extLst>
                    <a:ext uri="{FF2B5EF4-FFF2-40B4-BE49-F238E27FC236}">
                      <a16:creationId xmlns:a16="http://schemas.microsoft.com/office/drawing/2014/main" id="{E9B4B49E-DA34-4ED7-A7DA-0AD6411C37E1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hthoek 79">
                  <a:extLst>
                    <a:ext uri="{FF2B5EF4-FFF2-40B4-BE49-F238E27FC236}">
                      <a16:creationId xmlns:a16="http://schemas.microsoft.com/office/drawing/2014/main" id="{86622746-2F20-4D1F-909E-20B133CE535D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5" name="Tekstvak 79">
                <a:extLst>
                  <a:ext uri="{FF2B5EF4-FFF2-40B4-BE49-F238E27FC236}">
                    <a16:creationId xmlns:a16="http://schemas.microsoft.com/office/drawing/2014/main" id="{08751519-05E1-4AE9-AB30-D20E92A9EC0C}"/>
                  </a:ext>
                </a:extLst>
              </p:cNvPr>
              <p:cNvSpPr txBox="1"/>
              <p:nvPr/>
            </p:nvSpPr>
            <p:spPr>
              <a:xfrm>
                <a:off x="4743647" y="2657476"/>
                <a:ext cx="187059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5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Active Directory</a:t>
                </a:r>
              </a:p>
              <a:p>
                <a:pPr algn="ctr"/>
                <a: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Domain Services</a:t>
                </a:r>
                <a:endParaRPr lang="nl-NL" sz="6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8" name="Groep 67">
              <a:extLst>
                <a:ext uri="{FF2B5EF4-FFF2-40B4-BE49-F238E27FC236}">
                  <a16:creationId xmlns:a16="http://schemas.microsoft.com/office/drawing/2014/main" id="{161F0295-8F7A-4D61-AA1E-DB1024E0DA29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19" name="Afgeronde rechthoek 68">
                <a:extLst>
                  <a:ext uri="{FF2B5EF4-FFF2-40B4-BE49-F238E27FC236}">
                    <a16:creationId xmlns:a16="http://schemas.microsoft.com/office/drawing/2014/main" id="{E75D10E8-A706-48E5-AC5E-E6668192F629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0" name="Rechthoek 69">
                <a:extLst>
                  <a:ext uri="{FF2B5EF4-FFF2-40B4-BE49-F238E27FC236}">
                    <a16:creationId xmlns:a16="http://schemas.microsoft.com/office/drawing/2014/main" id="{3B967E5A-7DAB-45FD-95BB-072E0EA184A3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" name="Rechthoek 70">
                <a:extLst>
                  <a:ext uri="{FF2B5EF4-FFF2-40B4-BE49-F238E27FC236}">
                    <a16:creationId xmlns:a16="http://schemas.microsoft.com/office/drawing/2014/main" id="{3301EDB1-5BE8-4DE7-A807-3F33B988CD19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2" name="Rechthoek 71">
                <a:extLst>
                  <a:ext uri="{FF2B5EF4-FFF2-40B4-BE49-F238E27FC236}">
                    <a16:creationId xmlns:a16="http://schemas.microsoft.com/office/drawing/2014/main" id="{CB16986F-2918-45A5-801F-B065E2C976C0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3" name="Rechthoek 72">
                <a:extLst>
                  <a:ext uri="{FF2B5EF4-FFF2-40B4-BE49-F238E27FC236}">
                    <a16:creationId xmlns:a16="http://schemas.microsoft.com/office/drawing/2014/main" id="{922028B5-E969-484B-A59C-2B5420F0679B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Azure AD">
            <a:extLst>
              <a:ext uri="{FF2B5EF4-FFF2-40B4-BE49-F238E27FC236}">
                <a16:creationId xmlns:a16="http://schemas.microsoft.com/office/drawing/2014/main" id="{5F46DC9D-1B3F-49A0-A70F-E955A0A51A56}"/>
              </a:ext>
            </a:extLst>
          </p:cNvPr>
          <p:cNvGrpSpPr/>
          <p:nvPr/>
        </p:nvGrpSpPr>
        <p:grpSpPr>
          <a:xfrm>
            <a:off x="4075988" y="1203779"/>
            <a:ext cx="2381933" cy="1286017"/>
            <a:chOff x="2620768" y="2026972"/>
            <a:chExt cx="3175911" cy="1714688"/>
          </a:xfrm>
        </p:grpSpPr>
        <p:grpSp>
          <p:nvGrpSpPr>
            <p:cNvPr id="32" name="Groep 118">
              <a:extLst>
                <a:ext uri="{FF2B5EF4-FFF2-40B4-BE49-F238E27FC236}">
                  <a16:creationId xmlns:a16="http://schemas.microsoft.com/office/drawing/2014/main" id="{638BDEBC-AAAB-48CA-92D0-32CF4E469D57}"/>
                </a:ext>
              </a:extLst>
            </p:cNvPr>
            <p:cNvGrpSpPr/>
            <p:nvPr/>
          </p:nvGrpSpPr>
          <p:grpSpPr>
            <a:xfrm>
              <a:off x="2620768" y="2026972"/>
              <a:ext cx="2613580" cy="1573062"/>
              <a:chOff x="1475361" y="322502"/>
              <a:chExt cx="2797960" cy="1684036"/>
            </a:xfrm>
            <a:solidFill>
              <a:schemeClr val="bg1">
                <a:lumMod val="85000"/>
              </a:schemeClr>
            </a:solidFill>
          </p:grpSpPr>
          <p:sp>
            <p:nvSpPr>
              <p:cNvPr id="36" name="Ovaal 119">
                <a:extLst>
                  <a:ext uri="{FF2B5EF4-FFF2-40B4-BE49-F238E27FC236}">
                    <a16:creationId xmlns:a16="http://schemas.microsoft.com/office/drawing/2014/main" id="{9340A25B-A8AA-4DC2-A671-365766B3AB45}"/>
                  </a:ext>
                </a:extLst>
              </p:cNvPr>
              <p:cNvSpPr/>
              <p:nvPr/>
            </p:nvSpPr>
            <p:spPr>
              <a:xfrm>
                <a:off x="1475361" y="1045823"/>
                <a:ext cx="959477" cy="95947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7" name="Ovaal 120">
                <a:extLst>
                  <a:ext uri="{FF2B5EF4-FFF2-40B4-BE49-F238E27FC236}">
                    <a16:creationId xmlns:a16="http://schemas.microsoft.com/office/drawing/2014/main" id="{2FF49291-D6B4-4CFF-A0FC-0DEFD8DF9787}"/>
                  </a:ext>
                </a:extLst>
              </p:cNvPr>
              <p:cNvSpPr/>
              <p:nvPr/>
            </p:nvSpPr>
            <p:spPr>
              <a:xfrm>
                <a:off x="2012619" y="322502"/>
                <a:ext cx="1682797" cy="16827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8" name="Ovaal 121">
                <a:extLst>
                  <a:ext uri="{FF2B5EF4-FFF2-40B4-BE49-F238E27FC236}">
                    <a16:creationId xmlns:a16="http://schemas.microsoft.com/office/drawing/2014/main" id="{5F55F3BC-2AD6-4A34-8283-CC4F7C8BC538}"/>
                  </a:ext>
                </a:extLst>
              </p:cNvPr>
              <p:cNvSpPr/>
              <p:nvPr/>
            </p:nvSpPr>
            <p:spPr>
              <a:xfrm>
                <a:off x="3056128" y="788107"/>
                <a:ext cx="1217193" cy="12171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9" name="Rechthoek 122">
                <a:extLst>
                  <a:ext uri="{FF2B5EF4-FFF2-40B4-BE49-F238E27FC236}">
                    <a16:creationId xmlns:a16="http://schemas.microsoft.com/office/drawing/2014/main" id="{9F801519-E7F3-4C95-AC92-395CEA969705}"/>
                  </a:ext>
                </a:extLst>
              </p:cNvPr>
              <p:cNvSpPr/>
              <p:nvPr/>
            </p:nvSpPr>
            <p:spPr>
              <a:xfrm>
                <a:off x="1955099" y="1584900"/>
                <a:ext cx="1709626" cy="4216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3" name="Groep 125">
              <a:extLst>
                <a:ext uri="{FF2B5EF4-FFF2-40B4-BE49-F238E27FC236}">
                  <a16:creationId xmlns:a16="http://schemas.microsoft.com/office/drawing/2014/main" id="{8E1F3F4F-A5CF-4228-BD13-7EC402B2E71E}"/>
                </a:ext>
              </a:extLst>
            </p:cNvPr>
            <p:cNvGrpSpPr/>
            <p:nvPr/>
          </p:nvGrpSpPr>
          <p:grpSpPr>
            <a:xfrm>
              <a:off x="3414978" y="2362901"/>
              <a:ext cx="2381701" cy="1378759"/>
              <a:chOff x="3314457" y="2255635"/>
              <a:chExt cx="2381701" cy="1378759"/>
            </a:xfrm>
          </p:grpSpPr>
          <p:pic>
            <p:nvPicPr>
              <p:cNvPr id="34" name="Picture 13">
                <a:extLst>
                  <a:ext uri="{FF2B5EF4-FFF2-40B4-BE49-F238E27FC236}">
                    <a16:creationId xmlns:a16="http://schemas.microsoft.com/office/drawing/2014/main" id="{E675D4E6-BF3F-49AB-B9DA-0150ADA7C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4457" y="2255635"/>
                <a:ext cx="1057663" cy="1057663"/>
              </a:xfrm>
              <a:prstGeom prst="rect">
                <a:avLst/>
              </a:prstGeom>
            </p:spPr>
          </p:pic>
          <p:sp>
            <p:nvSpPr>
              <p:cNvPr id="35" name="Tekstvak 79">
                <a:extLst>
                  <a:ext uri="{FF2B5EF4-FFF2-40B4-BE49-F238E27FC236}">
                    <a16:creationId xmlns:a16="http://schemas.microsoft.com/office/drawing/2014/main" id="{57E37848-595B-4E62-B1C0-D24F7F3951E2}"/>
                  </a:ext>
                </a:extLst>
              </p:cNvPr>
              <p:cNvSpPr txBox="1"/>
              <p:nvPr/>
            </p:nvSpPr>
            <p:spPr>
              <a:xfrm>
                <a:off x="4235657" y="2280178"/>
                <a:ext cx="1460501" cy="1354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Azure AD</a:t>
                </a:r>
              </a:p>
              <a:p>
                <a:pPr algn="ctr"/>
                <a: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tenant</a:t>
                </a:r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 </a:t>
                </a:r>
                <a:b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endParaRPr lang="nl-NL" sz="15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90186E4-2FF3-4D28-B228-961419040FCC}"/>
              </a:ext>
            </a:extLst>
          </p:cNvPr>
          <p:cNvSpPr/>
          <p:nvPr/>
        </p:nvSpPr>
        <p:spPr>
          <a:xfrm>
            <a:off x="1424660" y="1392979"/>
            <a:ext cx="3142286" cy="443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OUT OF THE BOX EXPERIENCE</a:t>
            </a:r>
            <a:endParaRPr lang="en-NL" sz="1350" dirty="0"/>
          </a:p>
        </p:txBody>
      </p:sp>
      <p:sp>
        <p:nvSpPr>
          <p:cNvPr id="41" name="Oval 190">
            <a:extLst>
              <a:ext uri="{FF2B5EF4-FFF2-40B4-BE49-F238E27FC236}">
                <a16:creationId xmlns:a16="http://schemas.microsoft.com/office/drawing/2014/main" id="{39A41AC6-E060-42E8-87C5-8EE89566B69D}"/>
              </a:ext>
            </a:extLst>
          </p:cNvPr>
          <p:cNvSpPr/>
          <p:nvPr/>
        </p:nvSpPr>
        <p:spPr>
          <a:xfrm>
            <a:off x="1312254" y="1579254"/>
            <a:ext cx="239636" cy="2396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>
                <a:cs typeface="Arial" panose="020B0604020202020204" pitchFamily="34" charset="0"/>
              </a:rPr>
              <a:t>1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2497026-B5D8-40EE-8F1B-7403EFB2AAF5}"/>
              </a:ext>
            </a:extLst>
          </p:cNvPr>
          <p:cNvSpPr/>
          <p:nvPr/>
        </p:nvSpPr>
        <p:spPr>
          <a:xfrm>
            <a:off x="1428928" y="1869534"/>
            <a:ext cx="3134087" cy="443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SETTINGS, ACCOUNTS</a:t>
            </a:r>
            <a:endParaRPr lang="en-NL" sz="1350" dirty="0"/>
          </a:p>
        </p:txBody>
      </p:sp>
      <p:sp>
        <p:nvSpPr>
          <p:cNvPr id="43" name="Oval 190">
            <a:extLst>
              <a:ext uri="{FF2B5EF4-FFF2-40B4-BE49-F238E27FC236}">
                <a16:creationId xmlns:a16="http://schemas.microsoft.com/office/drawing/2014/main" id="{A808FA46-E8FB-4D28-941F-D76AE158DC9C}"/>
              </a:ext>
            </a:extLst>
          </p:cNvPr>
          <p:cNvSpPr/>
          <p:nvPr/>
        </p:nvSpPr>
        <p:spPr>
          <a:xfrm>
            <a:off x="1316521" y="2055809"/>
            <a:ext cx="239636" cy="2396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>
                <a:cs typeface="Arial" panose="020B0604020202020204" pitchFamily="34" charset="0"/>
              </a:rPr>
              <a:t>2</a:t>
            </a:r>
            <a:endParaRPr lang="en-US" dirty="0"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330CC7-2BD3-4E40-A2FA-B83066F00D92}"/>
              </a:ext>
            </a:extLst>
          </p:cNvPr>
          <p:cNvGrpSpPr/>
          <p:nvPr/>
        </p:nvGrpSpPr>
        <p:grpSpPr>
          <a:xfrm>
            <a:off x="8112204" y="3421087"/>
            <a:ext cx="820993" cy="985428"/>
            <a:chOff x="1258322" y="2154106"/>
            <a:chExt cx="1094657" cy="1313903"/>
          </a:xfrm>
        </p:grpSpPr>
        <p:grpSp>
          <p:nvGrpSpPr>
            <p:cNvPr id="46" name="Device">
              <a:extLst>
                <a:ext uri="{FF2B5EF4-FFF2-40B4-BE49-F238E27FC236}">
                  <a16:creationId xmlns:a16="http://schemas.microsoft.com/office/drawing/2014/main" id="{11BCCC3B-E024-4922-942F-75BF7A76CAA8}"/>
                </a:ext>
              </a:extLst>
            </p:cNvPr>
            <p:cNvGrpSpPr/>
            <p:nvPr/>
          </p:nvGrpSpPr>
          <p:grpSpPr>
            <a:xfrm>
              <a:off x="1258322" y="2154106"/>
              <a:ext cx="1094657" cy="1313903"/>
              <a:chOff x="9205006" y="3459759"/>
              <a:chExt cx="1094657" cy="1313903"/>
            </a:xfrm>
            <a:solidFill>
              <a:srgbClr val="FF5F00"/>
            </a:solidFill>
          </p:grpSpPr>
          <p:sp>
            <p:nvSpPr>
              <p:cNvPr id="48" name="Tekstvak 58">
                <a:extLst>
                  <a:ext uri="{FF2B5EF4-FFF2-40B4-BE49-F238E27FC236}">
                    <a16:creationId xmlns:a16="http://schemas.microsoft.com/office/drawing/2014/main" id="{C465B83B-70CC-4034-915E-0DF7507E41D0}"/>
                  </a:ext>
                </a:extLst>
              </p:cNvPr>
              <p:cNvSpPr txBox="1"/>
              <p:nvPr/>
            </p:nvSpPr>
            <p:spPr>
              <a:xfrm>
                <a:off x="9228474" y="4219665"/>
                <a:ext cx="1047724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Windows</a:t>
                </a:r>
                <a:b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device</a:t>
                </a:r>
              </a:p>
            </p:txBody>
          </p:sp>
          <p:grpSp>
            <p:nvGrpSpPr>
              <p:cNvPr id="49" name="Group 411">
                <a:extLst>
                  <a:ext uri="{FF2B5EF4-FFF2-40B4-BE49-F238E27FC236}">
                    <a16:creationId xmlns:a16="http://schemas.microsoft.com/office/drawing/2014/main" id="{0C99A5C0-204C-4EC1-9305-FF9FC5AE273E}"/>
                  </a:ext>
                </a:extLst>
              </p:cNvPr>
              <p:cNvGrpSpPr/>
              <p:nvPr/>
            </p:nvGrpSpPr>
            <p:grpSpPr>
              <a:xfrm>
                <a:off x="9205006" y="3459759"/>
                <a:ext cx="1094657" cy="784608"/>
                <a:chOff x="9205006" y="3459759"/>
                <a:chExt cx="1094657" cy="784608"/>
              </a:xfrm>
              <a:grpFill/>
            </p:grpSpPr>
            <p:sp>
              <p:nvSpPr>
                <p:cNvPr id="50" name="Rectangle 412">
                  <a:extLst>
                    <a:ext uri="{FF2B5EF4-FFF2-40B4-BE49-F238E27FC236}">
                      <a16:creationId xmlns:a16="http://schemas.microsoft.com/office/drawing/2014/main" id="{DA4ACF35-62E3-41F6-B89D-C69FFF0567BC}"/>
                    </a:ext>
                  </a:extLst>
                </p:cNvPr>
                <p:cNvSpPr/>
                <p:nvPr/>
              </p:nvSpPr>
              <p:spPr>
                <a:xfrm>
                  <a:off x="9388269" y="3513783"/>
                  <a:ext cx="732894" cy="46897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ound Same Side Corner Rectangle 413">
                  <a:extLst>
                    <a:ext uri="{FF2B5EF4-FFF2-40B4-BE49-F238E27FC236}">
                      <a16:creationId xmlns:a16="http://schemas.microsoft.com/office/drawing/2014/main" id="{9561DD49-37A5-4BA7-896D-49C8292F4DF7}"/>
                    </a:ext>
                  </a:extLst>
                </p:cNvPr>
                <p:cNvSpPr/>
                <p:nvPr/>
              </p:nvSpPr>
              <p:spPr>
                <a:xfrm rot="10800000">
                  <a:off x="9206508" y="4198648"/>
                  <a:ext cx="1093155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rapezoid 414">
                  <a:extLst>
                    <a:ext uri="{FF2B5EF4-FFF2-40B4-BE49-F238E27FC236}">
                      <a16:creationId xmlns:a16="http://schemas.microsoft.com/office/drawing/2014/main" id="{C7160570-C593-4DA0-9B06-99FC90AF4077}"/>
                    </a:ext>
                  </a:extLst>
                </p:cNvPr>
                <p:cNvSpPr/>
                <p:nvPr/>
              </p:nvSpPr>
              <p:spPr>
                <a:xfrm>
                  <a:off x="9205006" y="4062900"/>
                  <a:ext cx="1094657" cy="122264"/>
                </a:xfrm>
                <a:prstGeom prst="trapezoid">
                  <a:avLst>
                    <a:gd name="adj" fmla="val 95115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ound Same Side Corner Rectangle 416">
                  <a:extLst>
                    <a:ext uri="{FF2B5EF4-FFF2-40B4-BE49-F238E27FC236}">
                      <a16:creationId xmlns:a16="http://schemas.microsoft.com/office/drawing/2014/main" id="{34EA3646-A184-4AFD-A9D7-CE9BD7498FF8}"/>
                    </a:ext>
                  </a:extLst>
                </p:cNvPr>
                <p:cNvSpPr/>
                <p:nvPr/>
              </p:nvSpPr>
              <p:spPr>
                <a:xfrm>
                  <a:off x="9318341" y="3459759"/>
                  <a:ext cx="864985" cy="578546"/>
                </a:xfrm>
                <a:prstGeom prst="round2SameRect">
                  <a:avLst>
                    <a:gd name="adj1" fmla="val 10493"/>
                    <a:gd name="adj2" fmla="val 0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Trapezoid 417">
                  <a:extLst>
                    <a:ext uri="{FF2B5EF4-FFF2-40B4-BE49-F238E27FC236}">
                      <a16:creationId xmlns:a16="http://schemas.microsoft.com/office/drawing/2014/main" id="{636D361D-B26B-44A8-83C9-A3F4769508FC}"/>
                    </a:ext>
                  </a:extLst>
                </p:cNvPr>
                <p:cNvSpPr/>
                <p:nvPr/>
              </p:nvSpPr>
              <p:spPr>
                <a:xfrm>
                  <a:off x="9318341" y="4090522"/>
                  <a:ext cx="864985" cy="53001"/>
                </a:xfrm>
                <a:prstGeom prst="trapezoid">
                  <a:avLst>
                    <a:gd name="adj" fmla="val 8277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Trapezoid 418">
                  <a:extLst>
                    <a:ext uri="{FF2B5EF4-FFF2-40B4-BE49-F238E27FC236}">
                      <a16:creationId xmlns:a16="http://schemas.microsoft.com/office/drawing/2014/main" id="{EB187862-D972-47B7-BC5D-4D98F949ABA2}"/>
                    </a:ext>
                  </a:extLst>
                </p:cNvPr>
                <p:cNvSpPr/>
                <p:nvPr/>
              </p:nvSpPr>
              <p:spPr>
                <a:xfrm>
                  <a:off x="9624196" y="4112689"/>
                  <a:ext cx="257803" cy="45719"/>
                </a:xfrm>
                <a:prstGeom prst="trapezoid">
                  <a:avLst>
                    <a:gd name="adj" fmla="val 7963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56" name="Straight Connector 419">
                  <a:extLst>
                    <a:ext uri="{FF2B5EF4-FFF2-40B4-BE49-F238E27FC236}">
                      <a16:creationId xmlns:a16="http://schemas.microsoft.com/office/drawing/2014/main" id="{CF6A1BDE-F622-48F1-8735-2F301FBC4CBD}"/>
                    </a:ext>
                  </a:extLst>
                </p:cNvPr>
                <p:cNvCxnSpPr/>
                <p:nvPr/>
              </p:nvCxnSpPr>
              <p:spPr>
                <a:xfrm>
                  <a:off x="9660732" y="4201029"/>
                  <a:ext cx="188118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7" name="Rectangle 420">
              <a:extLst>
                <a:ext uri="{FF2B5EF4-FFF2-40B4-BE49-F238E27FC236}">
                  <a16:creationId xmlns:a16="http://schemas.microsoft.com/office/drawing/2014/main" id="{6450C4A4-CD4C-4A98-8FAD-A9F56038B9B0}"/>
                </a:ext>
              </a:extLst>
            </p:cNvPr>
            <p:cNvSpPr/>
            <p:nvPr/>
          </p:nvSpPr>
          <p:spPr>
            <a:xfrm>
              <a:off x="1433696" y="2214872"/>
              <a:ext cx="735275" cy="468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cs typeface="Arial" panose="020B0604020202020204" pitchFamily="34" charset="0"/>
              </a:endParaRPr>
            </a:p>
          </p:txBody>
        </p:sp>
      </p:grpSp>
      <p:cxnSp>
        <p:nvCxnSpPr>
          <p:cNvPr id="57" name="Straight Arrow Connector 185">
            <a:extLst>
              <a:ext uri="{FF2B5EF4-FFF2-40B4-BE49-F238E27FC236}">
                <a16:creationId xmlns:a16="http://schemas.microsoft.com/office/drawing/2014/main" id="{F8E7C37F-E520-4D65-9D8A-D0C06C82C0CD}"/>
              </a:ext>
            </a:extLst>
          </p:cNvPr>
          <p:cNvCxnSpPr>
            <a:cxnSpLocks/>
          </p:cNvCxnSpPr>
          <p:nvPr/>
        </p:nvCxnSpPr>
        <p:spPr>
          <a:xfrm>
            <a:off x="4671645" y="4050527"/>
            <a:ext cx="3364643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6EE7B59-A428-4D24-B2E8-78468E82E92E}"/>
              </a:ext>
            </a:extLst>
          </p:cNvPr>
          <p:cNvSpPr txBox="1"/>
          <p:nvPr/>
        </p:nvSpPr>
        <p:spPr>
          <a:xfrm>
            <a:off x="5491513" y="4033383"/>
            <a:ext cx="1649362" cy="300082"/>
          </a:xfrm>
          <a:prstGeom prst="rect">
            <a:avLst/>
          </a:prstGeom>
        </p:spPr>
        <p:txBody>
          <a:bodyPr wrap="none" rtlCol="0" anchor="ctr" anchorCtr="1">
            <a:spAutoFit/>
          </a:bodyPr>
          <a:lstStyle/>
          <a:p>
            <a:r>
              <a:rPr lang="en-US" sz="1350" dirty="0">
                <a:latin typeface="+mj-lt"/>
              </a:rPr>
              <a:t>DOMAIN-JOINED</a:t>
            </a:r>
            <a:endParaRPr lang="en-NL" sz="1350" dirty="0">
              <a:latin typeface="+mj-lt"/>
            </a:endParaRPr>
          </a:p>
        </p:txBody>
      </p:sp>
      <p:sp>
        <p:nvSpPr>
          <p:cNvPr id="60" name="Arrow: Bent 59">
            <a:extLst>
              <a:ext uri="{FF2B5EF4-FFF2-40B4-BE49-F238E27FC236}">
                <a16:creationId xmlns:a16="http://schemas.microsoft.com/office/drawing/2014/main" id="{ACE1851E-D637-4E54-9338-7094F3718B34}"/>
              </a:ext>
            </a:extLst>
          </p:cNvPr>
          <p:cNvSpPr/>
          <p:nvPr/>
        </p:nvSpPr>
        <p:spPr>
          <a:xfrm rot="16200000">
            <a:off x="5383655" y="1476715"/>
            <a:ext cx="1707048" cy="3340466"/>
          </a:xfrm>
          <a:prstGeom prst="bentArrow">
            <a:avLst>
              <a:gd name="adj1" fmla="val 14552"/>
              <a:gd name="adj2" fmla="val 14639"/>
              <a:gd name="adj3" fmla="val 12665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>
              <a:solidFill>
                <a:schemeClr val="tx1"/>
              </a:solidFill>
            </a:endParaRPr>
          </a:p>
        </p:txBody>
      </p:sp>
      <p:sp>
        <p:nvSpPr>
          <p:cNvPr id="61" name="Oval 190">
            <a:extLst>
              <a:ext uri="{FF2B5EF4-FFF2-40B4-BE49-F238E27FC236}">
                <a16:creationId xmlns:a16="http://schemas.microsoft.com/office/drawing/2014/main" id="{C45F2BF0-1B8F-49B7-9500-C4B3E86E7028}"/>
              </a:ext>
            </a:extLst>
          </p:cNvPr>
          <p:cNvSpPr/>
          <p:nvPr/>
        </p:nvSpPr>
        <p:spPr>
          <a:xfrm>
            <a:off x="7804602" y="3704122"/>
            <a:ext cx="239636" cy="2396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>
                <a:cs typeface="Arial" panose="020B0604020202020204" pitchFamily="34" charset="0"/>
              </a:rPr>
              <a:t>4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62" name="Arrow: Bent 61">
            <a:extLst>
              <a:ext uri="{FF2B5EF4-FFF2-40B4-BE49-F238E27FC236}">
                <a16:creationId xmlns:a16="http://schemas.microsoft.com/office/drawing/2014/main" id="{70B1791B-1D8A-482A-BCAC-17D994949C63}"/>
              </a:ext>
            </a:extLst>
          </p:cNvPr>
          <p:cNvSpPr/>
          <p:nvPr/>
        </p:nvSpPr>
        <p:spPr>
          <a:xfrm rot="16200000">
            <a:off x="5812044" y="1571090"/>
            <a:ext cx="1373036" cy="2817701"/>
          </a:xfrm>
          <a:prstGeom prst="bentArrow">
            <a:avLst>
              <a:gd name="adj1" fmla="val 18575"/>
              <a:gd name="adj2" fmla="val 15812"/>
              <a:gd name="adj3" fmla="val 16017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 dirty="0">
              <a:solidFill>
                <a:schemeClr val="tx1"/>
              </a:solidFill>
            </a:endParaRPr>
          </a:p>
        </p:txBody>
      </p:sp>
      <p:sp>
        <p:nvSpPr>
          <p:cNvPr id="63" name="Oval 190">
            <a:extLst>
              <a:ext uri="{FF2B5EF4-FFF2-40B4-BE49-F238E27FC236}">
                <a16:creationId xmlns:a16="http://schemas.microsoft.com/office/drawing/2014/main" id="{AB788761-8CB5-402E-A11A-CA0D10C80615}"/>
              </a:ext>
            </a:extLst>
          </p:cNvPr>
          <p:cNvSpPr/>
          <p:nvPr/>
        </p:nvSpPr>
        <p:spPr>
          <a:xfrm>
            <a:off x="7806681" y="3344686"/>
            <a:ext cx="239636" cy="23963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>
                <a:cs typeface="Arial" panose="020B0604020202020204" pitchFamily="34" charset="0"/>
              </a:rPr>
              <a:t>3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5107BD7-3D33-4C27-B70C-8D748794B345}"/>
              </a:ext>
            </a:extLst>
          </p:cNvPr>
          <p:cNvSpPr txBox="1"/>
          <p:nvPr/>
        </p:nvSpPr>
        <p:spPr>
          <a:xfrm>
            <a:off x="5218852" y="3727353"/>
            <a:ext cx="2828018" cy="300082"/>
          </a:xfrm>
          <a:prstGeom prst="rect">
            <a:avLst/>
          </a:prstGeom>
        </p:spPr>
        <p:txBody>
          <a:bodyPr wrap="none" rtlCol="0" anchor="ctr" anchorCtr="1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+mj-lt"/>
              </a:rPr>
              <a:t>AZURE AD CONNECT SYNC’ED</a:t>
            </a:r>
            <a:endParaRPr lang="en-NL" sz="135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4CA5D3-BF7C-4505-A07C-29080CDB48BF}"/>
              </a:ext>
            </a:extLst>
          </p:cNvPr>
          <p:cNvSpPr txBox="1"/>
          <p:nvPr/>
        </p:nvSpPr>
        <p:spPr>
          <a:xfrm>
            <a:off x="6174430" y="3380947"/>
            <a:ext cx="1909497" cy="300082"/>
          </a:xfrm>
          <a:prstGeom prst="rect">
            <a:avLst/>
          </a:prstGeom>
        </p:spPr>
        <p:txBody>
          <a:bodyPr wrap="none" rtlCol="0" anchor="ctr" anchorCtr="1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+mj-lt"/>
              </a:rPr>
              <a:t>AD FS REGISTERED</a:t>
            </a:r>
            <a:endParaRPr lang="en-NL" sz="135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513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12. Send stuff to Azure AD">
            <a:extLst>
              <a:ext uri="{FF2B5EF4-FFF2-40B4-BE49-F238E27FC236}">
                <a16:creationId xmlns:a16="http://schemas.microsoft.com/office/drawing/2014/main" id="{56B28EEC-986B-4C11-BDD9-E3031722CC23}"/>
              </a:ext>
            </a:extLst>
          </p:cNvPr>
          <p:cNvGrpSpPr/>
          <p:nvPr/>
        </p:nvGrpSpPr>
        <p:grpSpPr>
          <a:xfrm>
            <a:off x="3048693" y="1593502"/>
            <a:ext cx="1242967" cy="1474427"/>
            <a:chOff x="1672142" y="2817382"/>
            <a:chExt cx="1657289" cy="1965902"/>
          </a:xfrm>
        </p:grpSpPr>
        <p:cxnSp>
          <p:nvCxnSpPr>
            <p:cNvPr id="6" name="Rechte verbindingslijn met pijl 5">
              <a:extLst>
                <a:ext uri="{FF2B5EF4-FFF2-40B4-BE49-F238E27FC236}">
                  <a16:creationId xmlns:a16="http://schemas.microsoft.com/office/drawing/2014/main" id="{7C3BA3F5-8F76-433D-8D16-032157D815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2142" y="2817382"/>
              <a:ext cx="1657289" cy="1965902"/>
            </a:xfrm>
            <a:prstGeom prst="straightConnector1">
              <a:avLst/>
            </a:prstGeom>
            <a:ln w="28575">
              <a:solidFill>
                <a:srgbClr val="00AEE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7" name="Groep 6">
              <a:extLst>
                <a:ext uri="{FF2B5EF4-FFF2-40B4-BE49-F238E27FC236}">
                  <a16:creationId xmlns:a16="http://schemas.microsoft.com/office/drawing/2014/main" id="{CB74A48D-C6E6-41F9-8FEE-043B860196C9}"/>
                </a:ext>
              </a:extLst>
            </p:cNvPr>
            <p:cNvGrpSpPr/>
            <p:nvPr/>
          </p:nvGrpSpPr>
          <p:grpSpPr>
            <a:xfrm>
              <a:off x="2251651" y="3487279"/>
              <a:ext cx="766024" cy="489365"/>
              <a:chOff x="6936346" y="533322"/>
              <a:chExt cx="766024" cy="489365"/>
            </a:xfrm>
          </p:grpSpPr>
          <p:sp>
            <p:nvSpPr>
              <p:cNvPr id="8" name="Ovaal 7">
                <a:extLst>
                  <a:ext uri="{FF2B5EF4-FFF2-40B4-BE49-F238E27FC236}">
                    <a16:creationId xmlns:a16="http://schemas.microsoft.com/office/drawing/2014/main" id="{3F920D0C-6AD9-4976-88C2-6888FCF34376}"/>
                  </a:ext>
                </a:extLst>
              </p:cNvPr>
              <p:cNvSpPr/>
              <p:nvPr/>
            </p:nvSpPr>
            <p:spPr bwMode="auto">
              <a:xfrm>
                <a:off x="7063688" y="632907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Tekstvak 8">
                <a:extLst>
                  <a:ext uri="{FF2B5EF4-FFF2-40B4-BE49-F238E27FC236}">
                    <a16:creationId xmlns:a16="http://schemas.microsoft.com/office/drawing/2014/main" id="{DB0214DD-16A0-480F-9443-8DDEED74967E}"/>
                  </a:ext>
                </a:extLst>
              </p:cNvPr>
              <p:cNvSpPr txBox="1"/>
              <p:nvPr/>
            </p:nvSpPr>
            <p:spPr>
              <a:xfrm>
                <a:off x="6936346" y="533322"/>
                <a:ext cx="766024" cy="489365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12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10" name="Domain Joined">
            <a:extLst>
              <a:ext uri="{FF2B5EF4-FFF2-40B4-BE49-F238E27FC236}">
                <a16:creationId xmlns:a16="http://schemas.microsoft.com/office/drawing/2014/main" id="{40D2F071-F3C9-469F-B797-72BDD5992A6A}"/>
              </a:ext>
            </a:extLst>
          </p:cNvPr>
          <p:cNvCxnSpPr>
            <a:cxnSpLocks/>
          </p:cNvCxnSpPr>
          <p:nvPr/>
        </p:nvCxnSpPr>
        <p:spPr>
          <a:xfrm>
            <a:off x="3435558" y="3477626"/>
            <a:ext cx="2789193" cy="0"/>
          </a:xfrm>
          <a:prstGeom prst="straightConnector1">
            <a:avLst/>
          </a:prstGeom>
          <a:ln w="38100">
            <a:solidFill>
              <a:srgbClr val="595959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Device">
            <a:extLst>
              <a:ext uri="{FF2B5EF4-FFF2-40B4-BE49-F238E27FC236}">
                <a16:creationId xmlns:a16="http://schemas.microsoft.com/office/drawing/2014/main" id="{FF831BEF-E0E6-44F4-A244-9B2299719CAF}"/>
              </a:ext>
            </a:extLst>
          </p:cNvPr>
          <p:cNvGrpSpPr/>
          <p:nvPr/>
        </p:nvGrpSpPr>
        <p:grpSpPr>
          <a:xfrm>
            <a:off x="2508835" y="3243232"/>
            <a:ext cx="1051891" cy="985428"/>
            <a:chOff x="9051077" y="3459759"/>
            <a:chExt cx="1402521" cy="1313903"/>
          </a:xfrm>
          <a:solidFill>
            <a:srgbClr val="FF5F00"/>
          </a:solidFill>
        </p:grpSpPr>
        <p:sp>
          <p:nvSpPr>
            <p:cNvPr id="12" name="Tekstvak 58">
              <a:extLst>
                <a:ext uri="{FF2B5EF4-FFF2-40B4-BE49-F238E27FC236}">
                  <a16:creationId xmlns:a16="http://schemas.microsoft.com/office/drawing/2014/main" id="{A7E11DC0-D587-4AC9-83A2-3124ACC58AAF}"/>
                </a:ext>
              </a:extLst>
            </p:cNvPr>
            <p:cNvSpPr txBox="1"/>
            <p:nvPr/>
          </p:nvSpPr>
          <p:spPr>
            <a:xfrm>
              <a:off x="9051077" y="4219665"/>
              <a:ext cx="1402521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10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Windows 10 </a:t>
              </a:r>
              <a:br>
                <a:rPr lang="nl-NL" sz="10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</a:br>
              <a:r>
                <a:rPr lang="nl-NL" sz="10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device</a:t>
              </a:r>
            </a:p>
          </p:txBody>
        </p:sp>
        <p:grpSp>
          <p:nvGrpSpPr>
            <p:cNvPr id="13" name="Group 411">
              <a:extLst>
                <a:ext uri="{FF2B5EF4-FFF2-40B4-BE49-F238E27FC236}">
                  <a16:creationId xmlns:a16="http://schemas.microsoft.com/office/drawing/2014/main" id="{FA7F942E-EB6B-4C8B-9D06-0CC93E6D0F4D}"/>
                </a:ext>
              </a:extLst>
            </p:cNvPr>
            <p:cNvGrpSpPr/>
            <p:nvPr/>
          </p:nvGrpSpPr>
          <p:grpSpPr>
            <a:xfrm>
              <a:off x="9205006" y="3459759"/>
              <a:ext cx="1094657" cy="784608"/>
              <a:chOff x="9205006" y="3459759"/>
              <a:chExt cx="1094657" cy="784608"/>
            </a:xfrm>
            <a:grpFill/>
          </p:grpSpPr>
          <p:sp>
            <p:nvSpPr>
              <p:cNvPr id="14" name="Rectangle 412">
                <a:extLst>
                  <a:ext uri="{FF2B5EF4-FFF2-40B4-BE49-F238E27FC236}">
                    <a16:creationId xmlns:a16="http://schemas.microsoft.com/office/drawing/2014/main" id="{91F739AF-2668-4000-ACB9-89EAC27E43A9}"/>
                  </a:ext>
                </a:extLst>
              </p:cNvPr>
              <p:cNvSpPr/>
              <p:nvPr/>
            </p:nvSpPr>
            <p:spPr>
              <a:xfrm>
                <a:off x="9388269" y="3513783"/>
                <a:ext cx="732894" cy="46897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cs typeface="Arial" panose="020B0604020202020204" pitchFamily="34" charset="0"/>
                </a:endParaRPr>
              </a:p>
            </p:txBody>
          </p:sp>
          <p:sp>
            <p:nvSpPr>
              <p:cNvPr id="15" name="Round Same Side Corner Rectangle 413">
                <a:extLst>
                  <a:ext uri="{FF2B5EF4-FFF2-40B4-BE49-F238E27FC236}">
                    <a16:creationId xmlns:a16="http://schemas.microsoft.com/office/drawing/2014/main" id="{6865D475-E981-434E-898E-465B7F974E22}"/>
                  </a:ext>
                </a:extLst>
              </p:cNvPr>
              <p:cNvSpPr/>
              <p:nvPr/>
            </p:nvSpPr>
            <p:spPr>
              <a:xfrm rot="10800000">
                <a:off x="9206508" y="4198648"/>
                <a:ext cx="1093155" cy="4571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cs typeface="Arial" panose="020B0604020202020204" pitchFamily="34" charset="0"/>
                </a:endParaRPr>
              </a:p>
            </p:txBody>
          </p:sp>
          <p:sp>
            <p:nvSpPr>
              <p:cNvPr id="16" name="Trapezoid 414">
                <a:extLst>
                  <a:ext uri="{FF2B5EF4-FFF2-40B4-BE49-F238E27FC236}">
                    <a16:creationId xmlns:a16="http://schemas.microsoft.com/office/drawing/2014/main" id="{A3A59C5D-F12A-4DFD-B2AC-F71E90F0E32A}"/>
                  </a:ext>
                </a:extLst>
              </p:cNvPr>
              <p:cNvSpPr/>
              <p:nvPr/>
            </p:nvSpPr>
            <p:spPr>
              <a:xfrm>
                <a:off x="9205006" y="4062900"/>
                <a:ext cx="1094657" cy="122264"/>
              </a:xfrm>
              <a:prstGeom prst="trapezoid">
                <a:avLst>
                  <a:gd name="adj" fmla="val 95115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cs typeface="Arial" panose="020B0604020202020204" pitchFamily="34" charset="0"/>
                </a:endParaRPr>
              </a:p>
            </p:txBody>
          </p:sp>
          <p:sp>
            <p:nvSpPr>
              <p:cNvPr id="17" name="Round Same Side Corner Rectangle 416">
                <a:extLst>
                  <a:ext uri="{FF2B5EF4-FFF2-40B4-BE49-F238E27FC236}">
                    <a16:creationId xmlns:a16="http://schemas.microsoft.com/office/drawing/2014/main" id="{20E646B4-A64C-4C3A-8D29-95E41A235E60}"/>
                  </a:ext>
                </a:extLst>
              </p:cNvPr>
              <p:cNvSpPr/>
              <p:nvPr/>
            </p:nvSpPr>
            <p:spPr>
              <a:xfrm>
                <a:off x="9318341" y="3459759"/>
                <a:ext cx="864985" cy="578546"/>
              </a:xfrm>
              <a:prstGeom prst="round2SameRect">
                <a:avLst>
                  <a:gd name="adj1" fmla="val 10493"/>
                  <a:gd name="adj2" fmla="val 0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cs typeface="Arial" panose="020B0604020202020204" pitchFamily="34" charset="0"/>
                </a:endParaRPr>
              </a:p>
            </p:txBody>
          </p:sp>
          <p:sp>
            <p:nvSpPr>
              <p:cNvPr id="18" name="Trapezoid 417">
                <a:extLst>
                  <a:ext uri="{FF2B5EF4-FFF2-40B4-BE49-F238E27FC236}">
                    <a16:creationId xmlns:a16="http://schemas.microsoft.com/office/drawing/2014/main" id="{3001D222-D49F-4235-82C7-61F09A9E5449}"/>
                  </a:ext>
                </a:extLst>
              </p:cNvPr>
              <p:cNvSpPr/>
              <p:nvPr/>
            </p:nvSpPr>
            <p:spPr>
              <a:xfrm>
                <a:off x="9318341" y="4090522"/>
                <a:ext cx="864985" cy="53001"/>
              </a:xfrm>
              <a:prstGeom prst="trapezoid">
                <a:avLst>
                  <a:gd name="adj" fmla="val 8277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cs typeface="Arial" panose="020B0604020202020204" pitchFamily="34" charset="0"/>
                </a:endParaRPr>
              </a:p>
            </p:txBody>
          </p:sp>
          <p:sp>
            <p:nvSpPr>
              <p:cNvPr id="19" name="Trapezoid 418">
                <a:extLst>
                  <a:ext uri="{FF2B5EF4-FFF2-40B4-BE49-F238E27FC236}">
                    <a16:creationId xmlns:a16="http://schemas.microsoft.com/office/drawing/2014/main" id="{5EA07B9F-3DDF-4509-9435-DA82BD90E39A}"/>
                  </a:ext>
                </a:extLst>
              </p:cNvPr>
              <p:cNvSpPr/>
              <p:nvPr/>
            </p:nvSpPr>
            <p:spPr>
              <a:xfrm>
                <a:off x="9624196" y="4112689"/>
                <a:ext cx="257803" cy="45719"/>
              </a:xfrm>
              <a:prstGeom prst="trapezoid">
                <a:avLst>
                  <a:gd name="adj" fmla="val 796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cs typeface="Arial" panose="020B0604020202020204" pitchFamily="34" charset="0"/>
                </a:endParaRPr>
              </a:p>
            </p:txBody>
          </p:sp>
          <p:cxnSp>
            <p:nvCxnSpPr>
              <p:cNvPr id="20" name="Straight Connector 419">
                <a:extLst>
                  <a:ext uri="{FF2B5EF4-FFF2-40B4-BE49-F238E27FC236}">
                    <a16:creationId xmlns:a16="http://schemas.microsoft.com/office/drawing/2014/main" id="{15C009A4-C49B-42F0-867D-CBBF41466866}"/>
                  </a:ext>
                </a:extLst>
              </p:cNvPr>
              <p:cNvCxnSpPr/>
              <p:nvPr/>
            </p:nvCxnSpPr>
            <p:spPr>
              <a:xfrm>
                <a:off x="9660732" y="4201029"/>
                <a:ext cx="188118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AD DS">
            <a:extLst>
              <a:ext uri="{FF2B5EF4-FFF2-40B4-BE49-F238E27FC236}">
                <a16:creationId xmlns:a16="http://schemas.microsoft.com/office/drawing/2014/main" id="{1A19D996-708B-4437-B909-DF314032071F}"/>
              </a:ext>
            </a:extLst>
          </p:cNvPr>
          <p:cNvGrpSpPr/>
          <p:nvPr/>
        </p:nvGrpSpPr>
        <p:grpSpPr>
          <a:xfrm>
            <a:off x="6069963" y="3229219"/>
            <a:ext cx="1402948" cy="1000716"/>
            <a:chOff x="6146494" y="4230815"/>
            <a:chExt cx="1870597" cy="1334288"/>
          </a:xfrm>
        </p:grpSpPr>
        <p:grpSp>
          <p:nvGrpSpPr>
            <p:cNvPr id="22" name="Groep 66">
              <a:extLst>
                <a:ext uri="{FF2B5EF4-FFF2-40B4-BE49-F238E27FC236}">
                  <a16:creationId xmlns:a16="http://schemas.microsoft.com/office/drawing/2014/main" id="{8A3DD3BE-B21F-4C8E-93E3-74CC17FAE825}"/>
                </a:ext>
              </a:extLst>
            </p:cNvPr>
            <p:cNvGrpSpPr/>
            <p:nvPr/>
          </p:nvGrpSpPr>
          <p:grpSpPr>
            <a:xfrm>
              <a:off x="6146494" y="4230815"/>
              <a:ext cx="1870597" cy="1334288"/>
              <a:chOff x="4743647" y="1877185"/>
              <a:chExt cx="1870597" cy="1334288"/>
            </a:xfrm>
          </p:grpSpPr>
          <p:grpSp>
            <p:nvGrpSpPr>
              <p:cNvPr id="29" name="Groep 73">
                <a:extLst>
                  <a:ext uri="{FF2B5EF4-FFF2-40B4-BE49-F238E27FC236}">
                    <a16:creationId xmlns:a16="http://schemas.microsoft.com/office/drawing/2014/main" id="{EDB2090C-B56B-4FD0-8B72-8BE6CAACC19F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31" name="Afgeronde rechthoek 75">
                  <a:extLst>
                    <a:ext uri="{FF2B5EF4-FFF2-40B4-BE49-F238E27FC236}">
                      <a16:creationId xmlns:a16="http://schemas.microsoft.com/office/drawing/2014/main" id="{DDF9B0C1-172B-4DB3-8A5C-6F43A9064863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hthoek 76">
                  <a:extLst>
                    <a:ext uri="{FF2B5EF4-FFF2-40B4-BE49-F238E27FC236}">
                      <a16:creationId xmlns:a16="http://schemas.microsoft.com/office/drawing/2014/main" id="{521A7B7F-CF2D-40C8-9F56-8261F3D0AC98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hthoek 77">
                  <a:extLst>
                    <a:ext uri="{FF2B5EF4-FFF2-40B4-BE49-F238E27FC236}">
                      <a16:creationId xmlns:a16="http://schemas.microsoft.com/office/drawing/2014/main" id="{B89E8BDA-7E67-4519-B7A7-C346A4221C27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hthoek 78">
                  <a:extLst>
                    <a:ext uri="{FF2B5EF4-FFF2-40B4-BE49-F238E27FC236}">
                      <a16:creationId xmlns:a16="http://schemas.microsoft.com/office/drawing/2014/main" id="{D61FF373-7206-456C-A858-13166876AAF2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echthoek 79">
                  <a:extLst>
                    <a:ext uri="{FF2B5EF4-FFF2-40B4-BE49-F238E27FC236}">
                      <a16:creationId xmlns:a16="http://schemas.microsoft.com/office/drawing/2014/main" id="{DE279506-3047-43CA-B720-C1F20FB32338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kstvak 79">
                <a:extLst>
                  <a:ext uri="{FF2B5EF4-FFF2-40B4-BE49-F238E27FC236}">
                    <a16:creationId xmlns:a16="http://schemas.microsoft.com/office/drawing/2014/main" id="{D7D6C385-0084-4F33-B33A-2C0A1EE749D7}"/>
                  </a:ext>
                </a:extLst>
              </p:cNvPr>
              <p:cNvSpPr txBox="1"/>
              <p:nvPr/>
            </p:nvSpPr>
            <p:spPr>
              <a:xfrm>
                <a:off x="4743647" y="2657476"/>
                <a:ext cx="187059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05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Active Directory</a:t>
                </a:r>
              </a:p>
              <a:p>
                <a:pPr algn="ctr"/>
                <a:r>
                  <a:rPr lang="nl-NL" sz="10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Domain Services</a:t>
                </a:r>
                <a:endParaRPr lang="nl-NL" sz="6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3" name="Groep 67">
              <a:extLst>
                <a:ext uri="{FF2B5EF4-FFF2-40B4-BE49-F238E27FC236}">
                  <a16:creationId xmlns:a16="http://schemas.microsoft.com/office/drawing/2014/main" id="{E78AEFA0-FC88-45A1-861A-5D4DE7D3A0E7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24" name="Afgeronde rechthoek 68">
                <a:extLst>
                  <a:ext uri="{FF2B5EF4-FFF2-40B4-BE49-F238E27FC236}">
                    <a16:creationId xmlns:a16="http://schemas.microsoft.com/office/drawing/2014/main" id="{352C4D0F-C4BC-4CAB-AE4C-F5260DC6B7A1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5" name="Rechthoek 69">
                <a:extLst>
                  <a:ext uri="{FF2B5EF4-FFF2-40B4-BE49-F238E27FC236}">
                    <a16:creationId xmlns:a16="http://schemas.microsoft.com/office/drawing/2014/main" id="{F690FD15-ABCF-49F4-8BBF-4683631E5D0C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6" name="Rechthoek 70">
                <a:extLst>
                  <a:ext uri="{FF2B5EF4-FFF2-40B4-BE49-F238E27FC236}">
                    <a16:creationId xmlns:a16="http://schemas.microsoft.com/office/drawing/2014/main" id="{DCE429BE-878C-4913-B383-835F85811D6C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7" name="Rechthoek 71">
                <a:extLst>
                  <a:ext uri="{FF2B5EF4-FFF2-40B4-BE49-F238E27FC236}">
                    <a16:creationId xmlns:a16="http://schemas.microsoft.com/office/drawing/2014/main" id="{4823B5A4-5072-4EEB-8178-789A0808DC15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8" name="Rechthoek 72">
                <a:extLst>
                  <a:ext uri="{FF2B5EF4-FFF2-40B4-BE49-F238E27FC236}">
                    <a16:creationId xmlns:a16="http://schemas.microsoft.com/office/drawing/2014/main" id="{6F54324C-6426-40F5-BF75-7268C2C11264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36" name="Rectangle 420">
            <a:extLst>
              <a:ext uri="{FF2B5EF4-FFF2-40B4-BE49-F238E27FC236}">
                <a16:creationId xmlns:a16="http://schemas.microsoft.com/office/drawing/2014/main" id="{5CDE30F5-BC6E-41C8-A2E9-1235C8A05FD5}"/>
              </a:ext>
            </a:extLst>
          </p:cNvPr>
          <p:cNvSpPr/>
          <p:nvPr/>
        </p:nvSpPr>
        <p:spPr>
          <a:xfrm>
            <a:off x="2756372" y="3289106"/>
            <a:ext cx="551456" cy="351731"/>
          </a:xfrm>
          <a:prstGeom prst="rect">
            <a:avLst/>
          </a:prstGeom>
          <a:solidFill>
            <a:srgbClr val="59595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cs typeface="Arial" panose="020B0604020202020204" pitchFamily="34" charset="0"/>
            </a:endParaRPr>
          </a:p>
        </p:txBody>
      </p:sp>
      <p:sp>
        <p:nvSpPr>
          <p:cNvPr id="37" name="Rectangle 420">
            <a:extLst>
              <a:ext uri="{FF2B5EF4-FFF2-40B4-BE49-F238E27FC236}">
                <a16:creationId xmlns:a16="http://schemas.microsoft.com/office/drawing/2014/main" id="{F9A44E1D-625F-4A83-87FA-6C3B37EC3963}"/>
              </a:ext>
            </a:extLst>
          </p:cNvPr>
          <p:cNvSpPr/>
          <p:nvPr/>
        </p:nvSpPr>
        <p:spPr>
          <a:xfrm>
            <a:off x="2756372" y="3289106"/>
            <a:ext cx="551456" cy="351731"/>
          </a:xfrm>
          <a:prstGeom prst="rect">
            <a:avLst/>
          </a:prstGeom>
          <a:solidFill>
            <a:srgbClr val="F2652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cs typeface="Arial" panose="020B0604020202020204" pitchFamily="34" charset="0"/>
            </a:endParaRPr>
          </a:p>
        </p:txBody>
      </p:sp>
      <p:grpSp>
        <p:nvGrpSpPr>
          <p:cNvPr id="38" name="SCP">
            <a:extLst>
              <a:ext uri="{FF2B5EF4-FFF2-40B4-BE49-F238E27FC236}">
                <a16:creationId xmlns:a16="http://schemas.microsoft.com/office/drawing/2014/main" id="{00567780-DDED-4A5C-985B-65B702C7CFF0}"/>
              </a:ext>
            </a:extLst>
          </p:cNvPr>
          <p:cNvGrpSpPr/>
          <p:nvPr/>
        </p:nvGrpSpPr>
        <p:grpSpPr>
          <a:xfrm>
            <a:off x="5410839" y="2728479"/>
            <a:ext cx="1164101" cy="714567"/>
            <a:chOff x="5424709" y="3874406"/>
            <a:chExt cx="1552134" cy="952755"/>
          </a:xfrm>
        </p:grpSpPr>
        <p:grpSp>
          <p:nvGrpSpPr>
            <p:cNvPr id="39" name="Groep 38">
              <a:extLst>
                <a:ext uri="{FF2B5EF4-FFF2-40B4-BE49-F238E27FC236}">
                  <a16:creationId xmlns:a16="http://schemas.microsoft.com/office/drawing/2014/main" id="{3E42E4C7-7C98-49A0-B50D-2B087C415092}"/>
                </a:ext>
              </a:extLst>
            </p:cNvPr>
            <p:cNvGrpSpPr/>
            <p:nvPr/>
          </p:nvGrpSpPr>
          <p:grpSpPr>
            <a:xfrm>
              <a:off x="5998200" y="3874406"/>
              <a:ext cx="474063" cy="627864"/>
              <a:chOff x="5998200" y="3874406"/>
              <a:chExt cx="474063" cy="627864"/>
            </a:xfrm>
          </p:grpSpPr>
          <p:sp>
            <p:nvSpPr>
              <p:cNvPr id="41" name="Ovaal 40">
                <a:extLst>
                  <a:ext uri="{FF2B5EF4-FFF2-40B4-BE49-F238E27FC236}">
                    <a16:creationId xmlns:a16="http://schemas.microsoft.com/office/drawing/2014/main" id="{75D9799B-420B-4709-BDE4-80B239D78C78}"/>
                  </a:ext>
                </a:extLst>
              </p:cNvPr>
              <p:cNvSpPr/>
              <p:nvPr/>
            </p:nvSpPr>
            <p:spPr bwMode="auto">
              <a:xfrm>
                <a:off x="6002214" y="3960031"/>
                <a:ext cx="432048" cy="432048"/>
              </a:xfrm>
              <a:prstGeom prst="ellipse">
                <a:avLst/>
              </a:prstGeom>
              <a:noFill/>
              <a:ln w="28575">
                <a:solidFill>
                  <a:srgbClr val="59595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endParaRP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17CF83A5-6A1E-4A53-896E-AE89B5EC4528}"/>
                  </a:ext>
                </a:extLst>
              </p:cNvPr>
              <p:cNvSpPr txBox="1"/>
              <p:nvPr/>
            </p:nvSpPr>
            <p:spPr>
              <a:xfrm>
                <a:off x="5998200" y="3874406"/>
                <a:ext cx="474063" cy="627864"/>
              </a:xfrm>
              <a:prstGeom prst="rect">
                <a:avLst/>
              </a:prstGeom>
              <a:noFill/>
            </p:spPr>
            <p:txBody>
              <a:bodyPr wrap="non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b="1" dirty="0" err="1">
                    <a:solidFill>
                      <a:srgbClr val="595959"/>
                    </a:solidFill>
                  </a:rPr>
                  <a:t>i</a:t>
                </a:r>
                <a:endParaRPr lang="nl-NL" b="1" dirty="0" err="1">
                  <a:solidFill>
                    <a:srgbClr val="595959"/>
                  </a:solidFill>
                </a:endParaRPr>
              </a:p>
            </p:txBody>
          </p:sp>
        </p:grpSp>
        <p:sp>
          <p:nvSpPr>
            <p:cNvPr id="40" name="Tekstvak 58">
              <a:extLst>
                <a:ext uri="{FF2B5EF4-FFF2-40B4-BE49-F238E27FC236}">
                  <a16:creationId xmlns:a16="http://schemas.microsoft.com/office/drawing/2014/main" id="{CF4D75D0-B1BA-4ACD-9651-6E4DD8988E96}"/>
                </a:ext>
              </a:extLst>
            </p:cNvPr>
            <p:cNvSpPr txBox="1"/>
            <p:nvPr/>
          </p:nvSpPr>
          <p:spPr>
            <a:xfrm>
              <a:off x="5424709" y="4334719"/>
              <a:ext cx="1552134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S</a:t>
              </a:r>
              <a:r>
                <a:rPr lang="nl-NL" sz="900" dirty="0" err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ervice</a:t>
              </a:r>
              <a:r>
                <a:rPr lang="nl-NL" sz="9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 </a:t>
              </a:r>
              <a:br>
                <a:rPr lang="nl-NL" sz="9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</a:br>
              <a:r>
                <a:rPr lang="nl-NL" sz="9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Connection Point</a:t>
              </a:r>
            </a:p>
          </p:txBody>
        </p:sp>
      </p:grpSp>
      <p:grpSp>
        <p:nvGrpSpPr>
          <p:cNvPr id="43" name="Azure AD">
            <a:extLst>
              <a:ext uri="{FF2B5EF4-FFF2-40B4-BE49-F238E27FC236}">
                <a16:creationId xmlns:a16="http://schemas.microsoft.com/office/drawing/2014/main" id="{B435FAE2-A1D3-44B4-AD28-129E4482C638}"/>
              </a:ext>
            </a:extLst>
          </p:cNvPr>
          <p:cNvGrpSpPr/>
          <p:nvPr/>
        </p:nvGrpSpPr>
        <p:grpSpPr>
          <a:xfrm>
            <a:off x="3638219" y="412117"/>
            <a:ext cx="1960185" cy="2284448"/>
            <a:chOff x="2620768" y="2026972"/>
            <a:chExt cx="2613580" cy="3045930"/>
          </a:xfrm>
        </p:grpSpPr>
        <p:grpSp>
          <p:nvGrpSpPr>
            <p:cNvPr id="44" name="Groep 118">
              <a:extLst>
                <a:ext uri="{FF2B5EF4-FFF2-40B4-BE49-F238E27FC236}">
                  <a16:creationId xmlns:a16="http://schemas.microsoft.com/office/drawing/2014/main" id="{B26F68FB-025C-4CDE-9EA9-4201319E0C92}"/>
                </a:ext>
              </a:extLst>
            </p:cNvPr>
            <p:cNvGrpSpPr/>
            <p:nvPr/>
          </p:nvGrpSpPr>
          <p:grpSpPr>
            <a:xfrm>
              <a:off x="2620768" y="2026972"/>
              <a:ext cx="2613580" cy="1573062"/>
              <a:chOff x="1475361" y="322502"/>
              <a:chExt cx="2797960" cy="1684036"/>
            </a:xfrm>
            <a:solidFill>
              <a:schemeClr val="bg1">
                <a:lumMod val="85000"/>
              </a:schemeClr>
            </a:solidFill>
          </p:grpSpPr>
          <p:sp>
            <p:nvSpPr>
              <p:cNvPr id="48" name="Ovaal 119">
                <a:extLst>
                  <a:ext uri="{FF2B5EF4-FFF2-40B4-BE49-F238E27FC236}">
                    <a16:creationId xmlns:a16="http://schemas.microsoft.com/office/drawing/2014/main" id="{BC9D86FA-09DB-420E-A4F3-37D1261B0941}"/>
                  </a:ext>
                </a:extLst>
              </p:cNvPr>
              <p:cNvSpPr/>
              <p:nvPr/>
            </p:nvSpPr>
            <p:spPr>
              <a:xfrm>
                <a:off x="1475361" y="1045823"/>
                <a:ext cx="959477" cy="95947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" name="Ovaal 120">
                <a:extLst>
                  <a:ext uri="{FF2B5EF4-FFF2-40B4-BE49-F238E27FC236}">
                    <a16:creationId xmlns:a16="http://schemas.microsoft.com/office/drawing/2014/main" id="{3DCF6C70-6136-4BDB-8C43-33DB96E28A09}"/>
                  </a:ext>
                </a:extLst>
              </p:cNvPr>
              <p:cNvSpPr/>
              <p:nvPr/>
            </p:nvSpPr>
            <p:spPr>
              <a:xfrm>
                <a:off x="2012619" y="322502"/>
                <a:ext cx="1682797" cy="168279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0" name="Ovaal 121">
                <a:extLst>
                  <a:ext uri="{FF2B5EF4-FFF2-40B4-BE49-F238E27FC236}">
                    <a16:creationId xmlns:a16="http://schemas.microsoft.com/office/drawing/2014/main" id="{A893814A-0A6D-4D07-BF1E-3DD5CE273B31}"/>
                  </a:ext>
                </a:extLst>
              </p:cNvPr>
              <p:cNvSpPr/>
              <p:nvPr/>
            </p:nvSpPr>
            <p:spPr>
              <a:xfrm>
                <a:off x="3056128" y="788107"/>
                <a:ext cx="1217193" cy="12171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1" name="Rechthoek 122">
                <a:extLst>
                  <a:ext uri="{FF2B5EF4-FFF2-40B4-BE49-F238E27FC236}">
                    <a16:creationId xmlns:a16="http://schemas.microsoft.com/office/drawing/2014/main" id="{F6821991-282B-4AE5-80CB-E3C0B88BC434}"/>
                  </a:ext>
                </a:extLst>
              </p:cNvPr>
              <p:cNvSpPr/>
              <p:nvPr/>
            </p:nvSpPr>
            <p:spPr>
              <a:xfrm>
                <a:off x="1955099" y="1584900"/>
                <a:ext cx="1709626" cy="42163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5" name="Groep 125">
              <a:extLst>
                <a:ext uri="{FF2B5EF4-FFF2-40B4-BE49-F238E27FC236}">
                  <a16:creationId xmlns:a16="http://schemas.microsoft.com/office/drawing/2014/main" id="{694199D0-C964-4542-A4E7-80704F21D2FE}"/>
                </a:ext>
              </a:extLst>
            </p:cNvPr>
            <p:cNvGrpSpPr/>
            <p:nvPr/>
          </p:nvGrpSpPr>
          <p:grpSpPr>
            <a:xfrm>
              <a:off x="3162017" y="2733998"/>
              <a:ext cx="1460501" cy="2338904"/>
              <a:chOff x="3061496" y="2626732"/>
              <a:chExt cx="1460501" cy="2338904"/>
            </a:xfrm>
          </p:grpSpPr>
          <p:pic>
            <p:nvPicPr>
              <p:cNvPr id="46" name="Picture 13">
                <a:extLst>
                  <a:ext uri="{FF2B5EF4-FFF2-40B4-BE49-F238E27FC236}">
                    <a16:creationId xmlns:a16="http://schemas.microsoft.com/office/drawing/2014/main" id="{D9EFD5EC-33CF-4CB8-A731-C5645EC93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4457" y="2626732"/>
                <a:ext cx="1057663" cy="1057663"/>
              </a:xfrm>
              <a:prstGeom prst="rect">
                <a:avLst/>
              </a:prstGeom>
            </p:spPr>
          </p:pic>
          <p:sp>
            <p:nvSpPr>
              <p:cNvPr id="47" name="Tekstvak 79">
                <a:extLst>
                  <a:ext uri="{FF2B5EF4-FFF2-40B4-BE49-F238E27FC236}">
                    <a16:creationId xmlns:a16="http://schemas.microsoft.com/office/drawing/2014/main" id="{95CB5911-BAEF-4631-B362-F273B8DE5AAA}"/>
                  </a:ext>
                </a:extLst>
              </p:cNvPr>
              <p:cNvSpPr txBox="1"/>
              <p:nvPr/>
            </p:nvSpPr>
            <p:spPr>
              <a:xfrm>
                <a:off x="3061496" y="3611419"/>
                <a:ext cx="1460501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Azure AD</a:t>
                </a:r>
              </a:p>
              <a:p>
                <a:pPr algn="ctr"/>
                <a: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tenant</a:t>
                </a:r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 </a:t>
                </a:r>
                <a:b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endParaRPr lang="nl-NL" sz="15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</p:grp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48FE3F4F-57C7-4E11-BA2B-B787F8A7992E}"/>
              </a:ext>
            </a:extLst>
          </p:cNvPr>
          <p:cNvCxnSpPr>
            <a:cxnSpLocks/>
          </p:cNvCxnSpPr>
          <p:nvPr/>
        </p:nvCxnSpPr>
        <p:spPr>
          <a:xfrm flipH="1" flipV="1">
            <a:off x="4932646" y="1572182"/>
            <a:ext cx="937737" cy="1218675"/>
          </a:xfrm>
          <a:prstGeom prst="straightConnector1">
            <a:avLst/>
          </a:prstGeom>
          <a:ln w="28575">
            <a:solidFill>
              <a:srgbClr val="595959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Policy Refresh">
            <a:extLst>
              <a:ext uri="{FF2B5EF4-FFF2-40B4-BE49-F238E27FC236}">
                <a16:creationId xmlns:a16="http://schemas.microsoft.com/office/drawing/2014/main" id="{49B9A222-03A7-4BE0-BDB4-19D49755A622}"/>
              </a:ext>
            </a:extLst>
          </p:cNvPr>
          <p:cNvGrpSpPr/>
          <p:nvPr/>
        </p:nvGrpSpPr>
        <p:grpSpPr>
          <a:xfrm>
            <a:off x="3846944" y="3262781"/>
            <a:ext cx="1366080" cy="536402"/>
            <a:chOff x="4024528" y="5271162"/>
            <a:chExt cx="1821440" cy="715203"/>
          </a:xfrm>
        </p:grpSpPr>
        <p:sp>
          <p:nvSpPr>
            <p:cNvPr id="54" name="Pijl: rechts 53">
              <a:extLst>
                <a:ext uri="{FF2B5EF4-FFF2-40B4-BE49-F238E27FC236}">
                  <a16:creationId xmlns:a16="http://schemas.microsoft.com/office/drawing/2014/main" id="{48B9A7A9-3507-40FE-8850-9009ABE53384}"/>
                </a:ext>
              </a:extLst>
            </p:cNvPr>
            <p:cNvSpPr/>
            <p:nvPr/>
          </p:nvSpPr>
          <p:spPr>
            <a:xfrm rot="10800000">
              <a:off x="4611721" y="5419035"/>
              <a:ext cx="487461" cy="392363"/>
            </a:xfrm>
            <a:prstGeom prst="rightArrow">
              <a:avLst>
                <a:gd name="adj1" fmla="val 37998"/>
                <a:gd name="adj2" fmla="val 693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55" name="Groep 54">
              <a:extLst>
                <a:ext uri="{FF2B5EF4-FFF2-40B4-BE49-F238E27FC236}">
                  <a16:creationId xmlns:a16="http://schemas.microsoft.com/office/drawing/2014/main" id="{1FC16EA9-005B-4EB9-9C61-7020011F7D4B}"/>
                </a:ext>
              </a:extLst>
            </p:cNvPr>
            <p:cNvGrpSpPr/>
            <p:nvPr/>
          </p:nvGrpSpPr>
          <p:grpSpPr>
            <a:xfrm>
              <a:off x="4024528" y="5271162"/>
              <a:ext cx="1821440" cy="715203"/>
              <a:chOff x="7119381" y="3848954"/>
              <a:chExt cx="1821440" cy="715203"/>
            </a:xfrm>
          </p:grpSpPr>
          <p:sp>
            <p:nvSpPr>
              <p:cNvPr id="56" name="Pijl: rechts 55">
                <a:extLst>
                  <a:ext uri="{FF2B5EF4-FFF2-40B4-BE49-F238E27FC236}">
                    <a16:creationId xmlns:a16="http://schemas.microsoft.com/office/drawing/2014/main" id="{2C156CF6-D9D3-4B13-906C-479BAA692403}"/>
                  </a:ext>
                </a:extLst>
              </p:cNvPr>
              <p:cNvSpPr/>
              <p:nvPr/>
            </p:nvSpPr>
            <p:spPr>
              <a:xfrm>
                <a:off x="7719878" y="3848954"/>
                <a:ext cx="475539" cy="392363"/>
              </a:xfrm>
              <a:prstGeom prst="rightArrow">
                <a:avLst>
                  <a:gd name="adj1" fmla="val 41970"/>
                  <a:gd name="adj2" fmla="val 6930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57" name="Groep 186">
                <a:extLst>
                  <a:ext uri="{FF2B5EF4-FFF2-40B4-BE49-F238E27FC236}">
                    <a16:creationId xmlns:a16="http://schemas.microsoft.com/office/drawing/2014/main" id="{0AA81D66-ADD4-4946-B080-BF3F81323E92}"/>
                  </a:ext>
                </a:extLst>
              </p:cNvPr>
              <p:cNvGrpSpPr/>
              <p:nvPr/>
            </p:nvGrpSpPr>
            <p:grpSpPr>
              <a:xfrm>
                <a:off x="7119381" y="3888610"/>
                <a:ext cx="1821440" cy="675547"/>
                <a:chOff x="6091012" y="4242165"/>
                <a:chExt cx="1821440" cy="614133"/>
              </a:xfrm>
            </p:grpSpPr>
            <p:sp>
              <p:nvSpPr>
                <p:cNvPr id="58" name="Freeform 58">
                  <a:extLst>
                    <a:ext uri="{FF2B5EF4-FFF2-40B4-BE49-F238E27FC236}">
                      <a16:creationId xmlns:a16="http://schemas.microsoft.com/office/drawing/2014/main" id="{6FA38117-9B87-4FD9-AE7C-CC5FA4D38F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black">
                <a:xfrm>
                  <a:off x="6715160" y="4242165"/>
                  <a:ext cx="409894" cy="423576"/>
                </a:xfrm>
                <a:custGeom>
                  <a:avLst/>
                  <a:gdLst>
                    <a:gd name="T0" fmla="*/ 840692 w 182"/>
                    <a:gd name="T1" fmla="*/ 302016 h 195"/>
                    <a:gd name="T2" fmla="*/ 408734 w 182"/>
                    <a:gd name="T3" fmla="*/ 0 h 195"/>
                    <a:gd name="T4" fmla="*/ 408734 w 182"/>
                    <a:gd name="T5" fmla="*/ 185856 h 195"/>
                    <a:gd name="T6" fmla="*/ 4645 w 182"/>
                    <a:gd name="T7" fmla="*/ 185856 h 195"/>
                    <a:gd name="T8" fmla="*/ 4645 w 182"/>
                    <a:gd name="T9" fmla="*/ 413529 h 195"/>
                    <a:gd name="T10" fmla="*/ 264748 w 182"/>
                    <a:gd name="T11" fmla="*/ 413529 h 195"/>
                    <a:gd name="T12" fmla="*/ 408734 w 182"/>
                    <a:gd name="T13" fmla="*/ 315955 h 195"/>
                    <a:gd name="T14" fmla="*/ 408734 w 182"/>
                    <a:gd name="T15" fmla="*/ 604031 h 195"/>
                    <a:gd name="T16" fmla="*/ 840692 w 182"/>
                    <a:gd name="T17" fmla="*/ 302016 h 195"/>
                    <a:gd name="T18" fmla="*/ 88249 w 182"/>
                    <a:gd name="T19" fmla="*/ 590092 h 195"/>
                    <a:gd name="T20" fmla="*/ 408734 w 182"/>
                    <a:gd name="T21" fmla="*/ 799180 h 195"/>
                    <a:gd name="T22" fmla="*/ 408734 w 182"/>
                    <a:gd name="T23" fmla="*/ 659788 h 195"/>
                    <a:gd name="T24" fmla="*/ 826758 w 182"/>
                    <a:gd name="T25" fmla="*/ 659788 h 195"/>
                    <a:gd name="T26" fmla="*/ 826758 w 182"/>
                    <a:gd name="T27" fmla="*/ 710898 h 195"/>
                    <a:gd name="T28" fmla="*/ 464471 w 182"/>
                    <a:gd name="T29" fmla="*/ 710898 h 195"/>
                    <a:gd name="T30" fmla="*/ 464471 w 182"/>
                    <a:gd name="T31" fmla="*/ 906047 h 195"/>
                    <a:gd name="T32" fmla="*/ 0 w 182"/>
                    <a:gd name="T33" fmla="*/ 590092 h 195"/>
                    <a:gd name="T34" fmla="*/ 88249 w 182"/>
                    <a:gd name="T35" fmla="*/ 590092 h 195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82" h="195">
                      <a:moveTo>
                        <a:pt x="181" y="65"/>
                      </a:move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88" y="40"/>
                        <a:pt x="88" y="40"/>
                        <a:pt x="88" y="40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1" y="89"/>
                        <a:pt x="1" y="89"/>
                        <a:pt x="1" y="89"/>
                      </a:cubicBezTo>
                      <a:cubicBezTo>
                        <a:pt x="57" y="89"/>
                        <a:pt x="57" y="89"/>
                        <a:pt x="57" y="89"/>
                      </a:cubicBezTo>
                      <a:cubicBezTo>
                        <a:pt x="88" y="68"/>
                        <a:pt x="88" y="68"/>
                        <a:pt x="88" y="68"/>
                      </a:cubicBezTo>
                      <a:cubicBezTo>
                        <a:pt x="88" y="130"/>
                        <a:pt x="88" y="130"/>
                        <a:pt x="88" y="130"/>
                      </a:cubicBezTo>
                      <a:cubicBezTo>
                        <a:pt x="181" y="65"/>
                        <a:pt x="181" y="65"/>
                        <a:pt x="181" y="65"/>
                      </a:cubicBezTo>
                      <a:close/>
                      <a:moveTo>
                        <a:pt x="19" y="127"/>
                      </a:moveTo>
                      <a:cubicBezTo>
                        <a:pt x="88" y="172"/>
                        <a:pt x="88" y="172"/>
                        <a:pt x="88" y="172"/>
                      </a:cubicBezTo>
                      <a:cubicBezTo>
                        <a:pt x="88" y="142"/>
                        <a:pt x="88" y="142"/>
                        <a:pt x="88" y="142"/>
                      </a:cubicBezTo>
                      <a:cubicBezTo>
                        <a:pt x="178" y="142"/>
                        <a:pt x="178" y="142"/>
                        <a:pt x="178" y="142"/>
                      </a:cubicBezTo>
                      <a:cubicBezTo>
                        <a:pt x="182" y="142"/>
                        <a:pt x="182" y="153"/>
                        <a:pt x="178" y="153"/>
                      </a:cubicBezTo>
                      <a:cubicBezTo>
                        <a:pt x="100" y="153"/>
                        <a:pt x="100" y="153"/>
                        <a:pt x="100" y="153"/>
                      </a:cubicBezTo>
                      <a:cubicBezTo>
                        <a:pt x="100" y="195"/>
                        <a:pt x="100" y="195"/>
                        <a:pt x="100" y="195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9" y="127"/>
                        <a:pt x="19" y="127"/>
                        <a:pt x="19" y="127"/>
                      </a:cubicBezTo>
                      <a:close/>
                    </a:path>
                  </a:pathLst>
                </a:custGeom>
                <a:solidFill>
                  <a:srgbClr val="59595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46297" tIns="23149" rIns="46297" bIns="23149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defRPr/>
                  </a:pPr>
                  <a:endParaRPr lang="nl-NL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Tekstvak 79">
                  <a:extLst>
                    <a:ext uri="{FF2B5EF4-FFF2-40B4-BE49-F238E27FC236}">
                      <a16:creationId xmlns:a16="http://schemas.microsoft.com/office/drawing/2014/main" id="{629C5383-6746-49D8-B5A2-CC896773D0EF}"/>
                    </a:ext>
                  </a:extLst>
                </p:cNvPr>
                <p:cNvSpPr txBox="1"/>
                <p:nvPr/>
              </p:nvSpPr>
              <p:spPr>
                <a:xfrm>
                  <a:off x="6091012" y="4576502"/>
                  <a:ext cx="1821440" cy="2797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nl-NL" sz="9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  <a:t>Group Policy </a:t>
                  </a:r>
                  <a:r>
                    <a:rPr lang="nl-NL" sz="900" dirty="0" err="1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  <a:t>refresh</a:t>
                  </a:r>
                  <a:endPara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60" name="Group Policy Moving">
            <a:extLst>
              <a:ext uri="{FF2B5EF4-FFF2-40B4-BE49-F238E27FC236}">
                <a16:creationId xmlns:a16="http://schemas.microsoft.com/office/drawing/2014/main" id="{8F941CCE-E612-42DB-88B8-53A9B2FEFFFA}"/>
              </a:ext>
            </a:extLst>
          </p:cNvPr>
          <p:cNvGrpSpPr/>
          <p:nvPr/>
        </p:nvGrpSpPr>
        <p:grpSpPr>
          <a:xfrm>
            <a:off x="5513098" y="3373242"/>
            <a:ext cx="540534" cy="728751"/>
            <a:chOff x="5912057" y="4507970"/>
            <a:chExt cx="720712" cy="971668"/>
          </a:xfrm>
        </p:grpSpPr>
        <p:sp>
          <p:nvSpPr>
            <p:cNvPr id="61" name="Rechthoek: ezelsoor 60">
              <a:extLst>
                <a:ext uri="{FF2B5EF4-FFF2-40B4-BE49-F238E27FC236}">
                  <a16:creationId xmlns:a16="http://schemas.microsoft.com/office/drawing/2014/main" id="{6A2A539E-018C-45ED-8778-F35E688F1D4B}"/>
                </a:ext>
              </a:extLst>
            </p:cNvPr>
            <p:cNvSpPr/>
            <p:nvPr/>
          </p:nvSpPr>
          <p:spPr bwMode="auto">
            <a:xfrm rot="10800000" flipH="1">
              <a:off x="6047510" y="4507970"/>
              <a:ext cx="397143" cy="504055"/>
            </a:xfrm>
            <a:prstGeom prst="foldedCorner">
              <a:avLst>
                <a:gd name="adj" fmla="val 2907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2" name="Groep 61">
              <a:extLst>
                <a:ext uri="{FF2B5EF4-FFF2-40B4-BE49-F238E27FC236}">
                  <a16:creationId xmlns:a16="http://schemas.microsoft.com/office/drawing/2014/main" id="{BBD6ED14-A1C9-43C5-9030-0692F002EFEA}"/>
                </a:ext>
              </a:extLst>
            </p:cNvPr>
            <p:cNvGrpSpPr/>
            <p:nvPr/>
          </p:nvGrpSpPr>
          <p:grpSpPr>
            <a:xfrm>
              <a:off x="5912057" y="4541596"/>
              <a:ext cx="720712" cy="938042"/>
              <a:chOff x="5796963" y="4549541"/>
              <a:chExt cx="720712" cy="938042"/>
            </a:xfrm>
          </p:grpSpPr>
          <p:grpSp>
            <p:nvGrpSpPr>
              <p:cNvPr id="63" name="Groep 62">
                <a:extLst>
                  <a:ext uri="{FF2B5EF4-FFF2-40B4-BE49-F238E27FC236}">
                    <a16:creationId xmlns:a16="http://schemas.microsoft.com/office/drawing/2014/main" id="{5D89F104-FBB3-4BC5-BFD5-A3FF3D07099F}"/>
                  </a:ext>
                </a:extLst>
              </p:cNvPr>
              <p:cNvGrpSpPr/>
              <p:nvPr/>
            </p:nvGrpSpPr>
            <p:grpSpPr>
              <a:xfrm>
                <a:off x="5964020" y="4549541"/>
                <a:ext cx="432747" cy="525674"/>
                <a:chOff x="5964020" y="4549541"/>
                <a:chExt cx="432747" cy="525674"/>
              </a:xfrm>
            </p:grpSpPr>
            <p:sp>
              <p:nvSpPr>
                <p:cNvPr id="65" name="Rechthoek: ezelsoor 64">
                  <a:extLst>
                    <a:ext uri="{FF2B5EF4-FFF2-40B4-BE49-F238E27FC236}">
                      <a16:creationId xmlns:a16="http://schemas.microsoft.com/office/drawing/2014/main" id="{0568394D-36E9-41D6-90BC-3E9DB6A4EBA9}"/>
                    </a:ext>
                  </a:extLst>
                </p:cNvPr>
                <p:cNvSpPr/>
                <p:nvPr/>
              </p:nvSpPr>
              <p:spPr bwMode="auto">
                <a:xfrm rot="10800000" flipH="1">
                  <a:off x="5964020" y="4549541"/>
                  <a:ext cx="334889" cy="432048"/>
                </a:xfrm>
                <a:prstGeom prst="foldedCorner">
                  <a:avLst>
                    <a:gd name="adj" fmla="val 29078"/>
                  </a:avLst>
                </a:prstGeom>
                <a:noFill/>
                <a:ln w="19050">
                  <a:solidFill>
                    <a:srgbClr val="595959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nl-NL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66" name="Group 189">
                  <a:extLst>
                    <a:ext uri="{FF2B5EF4-FFF2-40B4-BE49-F238E27FC236}">
                      <a16:creationId xmlns:a16="http://schemas.microsoft.com/office/drawing/2014/main" id="{846982F0-7B6B-478E-BB58-05DAAA529A36}"/>
                    </a:ext>
                  </a:extLst>
                </p:cNvPr>
                <p:cNvGrpSpPr/>
                <p:nvPr/>
              </p:nvGrpSpPr>
              <p:grpSpPr>
                <a:xfrm>
                  <a:off x="6039709" y="4716181"/>
                  <a:ext cx="357058" cy="359034"/>
                  <a:chOff x="6553247" y="4768316"/>
                  <a:chExt cx="526613" cy="529527"/>
                </a:xfrm>
              </p:grpSpPr>
              <p:sp>
                <p:nvSpPr>
                  <p:cNvPr id="67" name="Freeform 86">
                    <a:extLst>
                      <a:ext uri="{FF2B5EF4-FFF2-40B4-BE49-F238E27FC236}">
                        <a16:creationId xmlns:a16="http://schemas.microsoft.com/office/drawing/2014/main" id="{EA9A394E-FC22-4425-AB2F-60C4037D993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black">
                  <a:xfrm>
                    <a:off x="6553247" y="4768316"/>
                    <a:ext cx="526613" cy="529527"/>
                  </a:xfrm>
                  <a:custGeom>
                    <a:avLst/>
                    <a:gdLst>
                      <a:gd name="T0" fmla="*/ 287 w 292"/>
                      <a:gd name="T1" fmla="*/ 113 h 294"/>
                      <a:gd name="T2" fmla="*/ 239 w 292"/>
                      <a:gd name="T3" fmla="*/ 105 h 294"/>
                      <a:gd name="T4" fmla="*/ 252 w 292"/>
                      <a:gd name="T5" fmla="*/ 58 h 294"/>
                      <a:gd name="T6" fmla="*/ 229 w 292"/>
                      <a:gd name="T7" fmla="*/ 32 h 294"/>
                      <a:gd name="T8" fmla="*/ 187 w 292"/>
                      <a:gd name="T9" fmla="*/ 57 h 294"/>
                      <a:gd name="T10" fmla="*/ 167 w 292"/>
                      <a:gd name="T11" fmla="*/ 6 h 294"/>
                      <a:gd name="T12" fmla="*/ 132 w 292"/>
                      <a:gd name="T13" fmla="*/ 0 h 294"/>
                      <a:gd name="T14" fmla="*/ 115 w 292"/>
                      <a:gd name="T15" fmla="*/ 53 h 294"/>
                      <a:gd name="T16" fmla="*/ 72 w 292"/>
                      <a:gd name="T17" fmla="*/ 31 h 294"/>
                      <a:gd name="T18" fmla="*/ 42 w 292"/>
                      <a:gd name="T19" fmla="*/ 49 h 294"/>
                      <a:gd name="T20" fmla="*/ 59 w 292"/>
                      <a:gd name="T21" fmla="*/ 95 h 294"/>
                      <a:gd name="T22" fmla="*/ 12 w 292"/>
                      <a:gd name="T23" fmla="*/ 107 h 294"/>
                      <a:gd name="T24" fmla="*/ 0 w 292"/>
                      <a:gd name="T25" fmla="*/ 140 h 294"/>
                      <a:gd name="T26" fmla="*/ 43 w 292"/>
                      <a:gd name="T27" fmla="*/ 164 h 294"/>
                      <a:gd name="T28" fmla="*/ 14 w 292"/>
                      <a:gd name="T29" fmla="*/ 204 h 294"/>
                      <a:gd name="T30" fmla="*/ 27 w 292"/>
                      <a:gd name="T31" fmla="*/ 237 h 294"/>
                      <a:gd name="T32" fmla="*/ 75 w 292"/>
                      <a:gd name="T33" fmla="*/ 227 h 294"/>
                      <a:gd name="T34" fmla="*/ 79 w 292"/>
                      <a:gd name="T35" fmla="*/ 276 h 294"/>
                      <a:gd name="T36" fmla="*/ 109 w 292"/>
                      <a:gd name="T37" fmla="*/ 293 h 294"/>
                      <a:gd name="T38" fmla="*/ 140 w 292"/>
                      <a:gd name="T39" fmla="*/ 255 h 294"/>
                      <a:gd name="T40" fmla="*/ 152 w 292"/>
                      <a:gd name="T41" fmla="*/ 255 h 294"/>
                      <a:gd name="T42" fmla="*/ 183 w 292"/>
                      <a:gd name="T43" fmla="*/ 293 h 294"/>
                      <a:gd name="T44" fmla="*/ 213 w 292"/>
                      <a:gd name="T45" fmla="*/ 276 h 294"/>
                      <a:gd name="T46" fmla="*/ 217 w 292"/>
                      <a:gd name="T47" fmla="*/ 227 h 294"/>
                      <a:gd name="T48" fmla="*/ 265 w 292"/>
                      <a:gd name="T49" fmla="*/ 237 h 294"/>
                      <a:gd name="T50" fmla="*/ 278 w 292"/>
                      <a:gd name="T51" fmla="*/ 204 h 294"/>
                      <a:gd name="T52" fmla="*/ 249 w 292"/>
                      <a:gd name="T53" fmla="*/ 164 h 294"/>
                      <a:gd name="T54" fmla="*/ 292 w 292"/>
                      <a:gd name="T55" fmla="*/ 140 h 294"/>
                      <a:gd name="T56" fmla="*/ 187 w 292"/>
                      <a:gd name="T57" fmla="*/ 193 h 294"/>
                      <a:gd name="T58" fmla="*/ 105 w 292"/>
                      <a:gd name="T59" fmla="*/ 193 h 294"/>
                      <a:gd name="T60" fmla="*/ 105 w 292"/>
                      <a:gd name="T61" fmla="*/ 111 h 294"/>
                      <a:gd name="T62" fmla="*/ 187 w 292"/>
                      <a:gd name="T63" fmla="*/ 111 h 2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92" h="294">
                        <a:moveTo>
                          <a:pt x="292" y="140"/>
                        </a:moveTo>
                        <a:cubicBezTo>
                          <a:pt x="287" y="113"/>
                          <a:pt x="287" y="113"/>
                          <a:pt x="287" y="113"/>
                        </a:cubicBezTo>
                        <a:cubicBezTo>
                          <a:pt x="286" y="110"/>
                          <a:pt x="284" y="108"/>
                          <a:pt x="280" y="107"/>
                        </a:cubicBezTo>
                        <a:cubicBezTo>
                          <a:pt x="239" y="105"/>
                          <a:pt x="239" y="105"/>
                          <a:pt x="239" y="105"/>
                        </a:cubicBezTo>
                        <a:cubicBezTo>
                          <a:pt x="237" y="102"/>
                          <a:pt x="235" y="98"/>
                          <a:pt x="233" y="95"/>
                        </a:cubicBezTo>
                        <a:cubicBezTo>
                          <a:pt x="252" y="58"/>
                          <a:pt x="252" y="58"/>
                          <a:pt x="252" y="58"/>
                        </a:cubicBezTo>
                        <a:cubicBezTo>
                          <a:pt x="254" y="55"/>
                          <a:pt x="253" y="51"/>
                          <a:pt x="250" y="49"/>
                        </a:cubicBezTo>
                        <a:cubicBezTo>
                          <a:pt x="229" y="32"/>
                          <a:pt x="229" y="32"/>
                          <a:pt x="229" y="32"/>
                        </a:cubicBezTo>
                        <a:cubicBezTo>
                          <a:pt x="227" y="29"/>
                          <a:pt x="223" y="29"/>
                          <a:pt x="220" y="31"/>
                        </a:cubicBezTo>
                        <a:cubicBezTo>
                          <a:pt x="187" y="57"/>
                          <a:pt x="187" y="57"/>
                          <a:pt x="187" y="57"/>
                        </a:cubicBezTo>
                        <a:cubicBezTo>
                          <a:pt x="184" y="55"/>
                          <a:pt x="181" y="54"/>
                          <a:pt x="177" y="53"/>
                        </a:cubicBezTo>
                        <a:cubicBezTo>
                          <a:pt x="167" y="6"/>
                          <a:pt x="167" y="6"/>
                          <a:pt x="167" y="6"/>
                        </a:cubicBezTo>
                        <a:cubicBezTo>
                          <a:pt x="166" y="3"/>
                          <a:pt x="163" y="0"/>
                          <a:pt x="160" y="0"/>
                        </a:cubicBezTo>
                        <a:cubicBezTo>
                          <a:pt x="132" y="0"/>
                          <a:pt x="132" y="0"/>
                          <a:pt x="132" y="0"/>
                        </a:cubicBezTo>
                        <a:cubicBezTo>
                          <a:pt x="129" y="0"/>
                          <a:pt x="126" y="3"/>
                          <a:pt x="125" y="6"/>
                        </a:cubicBezTo>
                        <a:cubicBezTo>
                          <a:pt x="115" y="53"/>
                          <a:pt x="115" y="53"/>
                          <a:pt x="115" y="53"/>
                        </a:cubicBezTo>
                        <a:cubicBezTo>
                          <a:pt x="111" y="54"/>
                          <a:pt x="108" y="55"/>
                          <a:pt x="105" y="57"/>
                        </a:cubicBezTo>
                        <a:cubicBezTo>
                          <a:pt x="72" y="31"/>
                          <a:pt x="72" y="31"/>
                          <a:pt x="72" y="31"/>
                        </a:cubicBezTo>
                        <a:cubicBezTo>
                          <a:pt x="69" y="29"/>
                          <a:pt x="65" y="29"/>
                          <a:pt x="63" y="31"/>
                        </a:cubicBezTo>
                        <a:cubicBezTo>
                          <a:pt x="42" y="49"/>
                          <a:pt x="42" y="49"/>
                          <a:pt x="42" y="49"/>
                        </a:cubicBezTo>
                        <a:cubicBezTo>
                          <a:pt x="39" y="51"/>
                          <a:pt x="39" y="55"/>
                          <a:pt x="40" y="58"/>
                        </a:cubicBezTo>
                        <a:cubicBezTo>
                          <a:pt x="59" y="95"/>
                          <a:pt x="59" y="95"/>
                          <a:pt x="59" y="95"/>
                        </a:cubicBezTo>
                        <a:cubicBezTo>
                          <a:pt x="57" y="98"/>
                          <a:pt x="55" y="102"/>
                          <a:pt x="53" y="105"/>
                        </a:cubicBezTo>
                        <a:cubicBezTo>
                          <a:pt x="12" y="107"/>
                          <a:pt x="12" y="107"/>
                          <a:pt x="12" y="107"/>
                        </a:cubicBezTo>
                        <a:cubicBezTo>
                          <a:pt x="8" y="107"/>
                          <a:pt x="6" y="110"/>
                          <a:pt x="5" y="113"/>
                        </a:cubicBezTo>
                        <a:cubicBezTo>
                          <a:pt x="0" y="140"/>
                          <a:pt x="0" y="140"/>
                          <a:pt x="0" y="140"/>
                        </a:cubicBezTo>
                        <a:cubicBezTo>
                          <a:pt x="0" y="143"/>
                          <a:pt x="1" y="147"/>
                          <a:pt x="4" y="148"/>
                        </a:cubicBezTo>
                        <a:cubicBezTo>
                          <a:pt x="43" y="164"/>
                          <a:pt x="43" y="164"/>
                          <a:pt x="43" y="164"/>
                        </a:cubicBezTo>
                        <a:cubicBezTo>
                          <a:pt x="44" y="168"/>
                          <a:pt x="44" y="172"/>
                          <a:pt x="45" y="176"/>
                        </a:cubicBezTo>
                        <a:cubicBezTo>
                          <a:pt x="14" y="204"/>
                          <a:pt x="14" y="204"/>
                          <a:pt x="14" y="204"/>
                        </a:cubicBezTo>
                        <a:cubicBezTo>
                          <a:pt x="12" y="206"/>
                          <a:pt x="11" y="210"/>
                          <a:pt x="13" y="213"/>
                        </a:cubicBezTo>
                        <a:cubicBezTo>
                          <a:pt x="27" y="237"/>
                          <a:pt x="27" y="237"/>
                          <a:pt x="27" y="237"/>
                        </a:cubicBezTo>
                        <a:cubicBezTo>
                          <a:pt x="28" y="239"/>
                          <a:pt x="32" y="241"/>
                          <a:pt x="35" y="240"/>
                        </a:cubicBezTo>
                        <a:cubicBezTo>
                          <a:pt x="75" y="227"/>
                          <a:pt x="75" y="227"/>
                          <a:pt x="75" y="227"/>
                        </a:cubicBezTo>
                        <a:cubicBezTo>
                          <a:pt x="78" y="230"/>
                          <a:pt x="81" y="233"/>
                          <a:pt x="84" y="235"/>
                        </a:cubicBezTo>
                        <a:cubicBezTo>
                          <a:pt x="79" y="276"/>
                          <a:pt x="79" y="276"/>
                          <a:pt x="79" y="276"/>
                        </a:cubicBezTo>
                        <a:cubicBezTo>
                          <a:pt x="78" y="280"/>
                          <a:pt x="80" y="283"/>
                          <a:pt x="83" y="284"/>
                        </a:cubicBezTo>
                        <a:cubicBezTo>
                          <a:pt x="109" y="293"/>
                          <a:pt x="109" y="293"/>
                          <a:pt x="109" y="293"/>
                        </a:cubicBezTo>
                        <a:cubicBezTo>
                          <a:pt x="112" y="294"/>
                          <a:pt x="116" y="293"/>
                          <a:pt x="118" y="291"/>
                        </a:cubicBezTo>
                        <a:cubicBezTo>
                          <a:pt x="140" y="255"/>
                          <a:pt x="140" y="255"/>
                          <a:pt x="140" y="255"/>
                        </a:cubicBezTo>
                        <a:cubicBezTo>
                          <a:pt x="142" y="255"/>
                          <a:pt x="144" y="256"/>
                          <a:pt x="146" y="256"/>
                        </a:cubicBezTo>
                        <a:cubicBezTo>
                          <a:pt x="148" y="256"/>
                          <a:pt x="150" y="255"/>
                          <a:pt x="152" y="255"/>
                        </a:cubicBezTo>
                        <a:cubicBezTo>
                          <a:pt x="174" y="291"/>
                          <a:pt x="174" y="291"/>
                          <a:pt x="174" y="291"/>
                        </a:cubicBezTo>
                        <a:cubicBezTo>
                          <a:pt x="176" y="293"/>
                          <a:pt x="180" y="294"/>
                          <a:pt x="183" y="293"/>
                        </a:cubicBezTo>
                        <a:cubicBezTo>
                          <a:pt x="209" y="284"/>
                          <a:pt x="209" y="284"/>
                          <a:pt x="209" y="284"/>
                        </a:cubicBezTo>
                        <a:cubicBezTo>
                          <a:pt x="212" y="283"/>
                          <a:pt x="214" y="280"/>
                          <a:pt x="213" y="276"/>
                        </a:cubicBezTo>
                        <a:cubicBezTo>
                          <a:pt x="208" y="235"/>
                          <a:pt x="208" y="235"/>
                          <a:pt x="208" y="235"/>
                        </a:cubicBezTo>
                        <a:cubicBezTo>
                          <a:pt x="211" y="232"/>
                          <a:pt x="214" y="230"/>
                          <a:pt x="217" y="227"/>
                        </a:cubicBezTo>
                        <a:cubicBezTo>
                          <a:pt x="257" y="240"/>
                          <a:pt x="257" y="240"/>
                          <a:pt x="257" y="240"/>
                        </a:cubicBezTo>
                        <a:cubicBezTo>
                          <a:pt x="260" y="241"/>
                          <a:pt x="264" y="239"/>
                          <a:pt x="265" y="237"/>
                        </a:cubicBezTo>
                        <a:cubicBezTo>
                          <a:pt x="279" y="213"/>
                          <a:pt x="279" y="213"/>
                          <a:pt x="279" y="213"/>
                        </a:cubicBezTo>
                        <a:cubicBezTo>
                          <a:pt x="281" y="210"/>
                          <a:pt x="280" y="206"/>
                          <a:pt x="278" y="204"/>
                        </a:cubicBezTo>
                        <a:cubicBezTo>
                          <a:pt x="247" y="176"/>
                          <a:pt x="247" y="176"/>
                          <a:pt x="247" y="176"/>
                        </a:cubicBezTo>
                        <a:cubicBezTo>
                          <a:pt x="248" y="172"/>
                          <a:pt x="248" y="168"/>
                          <a:pt x="249" y="164"/>
                        </a:cubicBezTo>
                        <a:cubicBezTo>
                          <a:pt x="288" y="148"/>
                          <a:pt x="288" y="148"/>
                          <a:pt x="288" y="148"/>
                        </a:cubicBezTo>
                        <a:cubicBezTo>
                          <a:pt x="291" y="147"/>
                          <a:pt x="292" y="144"/>
                          <a:pt x="292" y="140"/>
                        </a:cubicBezTo>
                        <a:close/>
                        <a:moveTo>
                          <a:pt x="204" y="152"/>
                        </a:moveTo>
                        <a:cubicBezTo>
                          <a:pt x="204" y="168"/>
                          <a:pt x="197" y="182"/>
                          <a:pt x="187" y="193"/>
                        </a:cubicBezTo>
                        <a:cubicBezTo>
                          <a:pt x="176" y="203"/>
                          <a:pt x="162" y="210"/>
                          <a:pt x="146" y="210"/>
                        </a:cubicBezTo>
                        <a:cubicBezTo>
                          <a:pt x="130" y="210"/>
                          <a:pt x="116" y="203"/>
                          <a:pt x="105" y="193"/>
                        </a:cubicBezTo>
                        <a:cubicBezTo>
                          <a:pt x="95" y="182"/>
                          <a:pt x="88" y="168"/>
                          <a:pt x="88" y="152"/>
                        </a:cubicBezTo>
                        <a:cubicBezTo>
                          <a:pt x="88" y="136"/>
                          <a:pt x="95" y="121"/>
                          <a:pt x="105" y="111"/>
                        </a:cubicBezTo>
                        <a:cubicBezTo>
                          <a:pt x="116" y="100"/>
                          <a:pt x="130" y="94"/>
                          <a:pt x="146" y="94"/>
                        </a:cubicBezTo>
                        <a:cubicBezTo>
                          <a:pt x="162" y="94"/>
                          <a:pt x="176" y="100"/>
                          <a:pt x="187" y="111"/>
                        </a:cubicBezTo>
                        <a:cubicBezTo>
                          <a:pt x="197" y="121"/>
                          <a:pt x="204" y="136"/>
                          <a:pt x="204" y="152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 w="19050">
                    <a:solidFill>
                      <a:schemeClr val="bg1"/>
                    </a:solidFill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8" name="Oval 87">
                    <a:extLst>
                      <a:ext uri="{FF2B5EF4-FFF2-40B4-BE49-F238E27FC236}">
                        <a16:creationId xmlns:a16="http://schemas.microsoft.com/office/drawing/2014/main" id="{FC9F70C7-9DE2-4A6C-BBD3-6F0FE2F47A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black">
                  <a:xfrm>
                    <a:off x="6767708" y="4993403"/>
                    <a:ext cx="97691" cy="97665"/>
                  </a:xfrm>
                  <a:prstGeom prst="ellipse">
                    <a:avLst/>
                  </a:prstGeom>
                  <a:solidFill>
                    <a:srgbClr val="595959"/>
                  </a:solidFill>
                  <a:ln w="12700">
                    <a:noFill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64" name="Tekstvak 58">
                <a:extLst>
                  <a:ext uri="{FF2B5EF4-FFF2-40B4-BE49-F238E27FC236}">
                    <a16:creationId xmlns:a16="http://schemas.microsoft.com/office/drawing/2014/main" id="{BD6194CA-84F1-48D6-A809-59CECA86201B}"/>
                  </a:ext>
                </a:extLst>
              </p:cNvPr>
              <p:cNvSpPr txBox="1"/>
              <p:nvPr/>
            </p:nvSpPr>
            <p:spPr>
              <a:xfrm>
                <a:off x="5796963" y="4995140"/>
                <a:ext cx="72071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Group</a:t>
                </a:r>
                <a:b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Policy</a:t>
                </a:r>
              </a:p>
            </p:txBody>
          </p:sp>
        </p:grpSp>
      </p:grpSp>
      <p:cxnSp>
        <p:nvCxnSpPr>
          <p:cNvPr id="69" name="Rechte verbindingslijn met pijl 68">
            <a:extLst>
              <a:ext uri="{FF2B5EF4-FFF2-40B4-BE49-F238E27FC236}">
                <a16:creationId xmlns:a16="http://schemas.microsoft.com/office/drawing/2014/main" id="{40CAD63D-A935-47C3-A3AF-ED0E1A773897}"/>
              </a:ext>
            </a:extLst>
          </p:cNvPr>
          <p:cNvCxnSpPr>
            <a:cxnSpLocks/>
          </p:cNvCxnSpPr>
          <p:nvPr/>
        </p:nvCxnSpPr>
        <p:spPr>
          <a:xfrm flipH="1">
            <a:off x="6204725" y="2572357"/>
            <a:ext cx="1093857" cy="301730"/>
          </a:xfrm>
          <a:prstGeom prst="straightConnector1">
            <a:avLst/>
          </a:prstGeom>
          <a:ln w="2857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Rechte verbindingslijn met pijl 69">
            <a:extLst>
              <a:ext uri="{FF2B5EF4-FFF2-40B4-BE49-F238E27FC236}">
                <a16:creationId xmlns:a16="http://schemas.microsoft.com/office/drawing/2014/main" id="{657077E6-A7D4-4F48-A74B-C85258BAA36E}"/>
              </a:ext>
            </a:extLst>
          </p:cNvPr>
          <p:cNvCxnSpPr>
            <a:cxnSpLocks/>
          </p:cNvCxnSpPr>
          <p:nvPr/>
        </p:nvCxnSpPr>
        <p:spPr>
          <a:xfrm flipH="1">
            <a:off x="1897981" y="2516525"/>
            <a:ext cx="5424776" cy="1826"/>
          </a:xfrm>
          <a:prstGeom prst="straightConnector1">
            <a:avLst/>
          </a:prstGeom>
          <a:ln w="28575">
            <a:solidFill>
              <a:srgbClr val="00AEEF"/>
            </a:solidFill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71" name="Claims Issuance Rules">
            <a:extLst>
              <a:ext uri="{FF2B5EF4-FFF2-40B4-BE49-F238E27FC236}">
                <a16:creationId xmlns:a16="http://schemas.microsoft.com/office/drawing/2014/main" id="{E7BC6ED7-3A6D-4A57-BA66-79FB5CD42D44}"/>
              </a:ext>
            </a:extLst>
          </p:cNvPr>
          <p:cNvGrpSpPr/>
          <p:nvPr/>
        </p:nvGrpSpPr>
        <p:grpSpPr>
          <a:xfrm>
            <a:off x="1246553" y="1862508"/>
            <a:ext cx="740908" cy="889390"/>
            <a:chOff x="5165805" y="2663375"/>
            <a:chExt cx="987878" cy="1185853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80D2015B-2FC6-4FB8-8E7F-FBA70492389B}"/>
                </a:ext>
              </a:extLst>
            </p:cNvPr>
            <p:cNvGrpSpPr/>
            <p:nvPr/>
          </p:nvGrpSpPr>
          <p:grpSpPr>
            <a:xfrm>
              <a:off x="5431106" y="3292630"/>
              <a:ext cx="460898" cy="556598"/>
              <a:chOff x="5431106" y="3292630"/>
              <a:chExt cx="460898" cy="556598"/>
            </a:xfrm>
          </p:grpSpPr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0B7A3C13-B870-41CB-BF3C-B74F23A3BAD8}"/>
                  </a:ext>
                </a:extLst>
              </p:cNvPr>
              <p:cNvSpPr/>
              <p:nvPr/>
            </p:nvSpPr>
            <p:spPr>
              <a:xfrm>
                <a:off x="5431106" y="3307967"/>
                <a:ext cx="457277" cy="5412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75" name="Freeform 18">
                <a:extLst>
                  <a:ext uri="{FF2B5EF4-FFF2-40B4-BE49-F238E27FC236}">
                    <a16:creationId xmlns:a16="http://schemas.microsoft.com/office/drawing/2014/main" id="{435EAA52-5F73-4818-B5C2-7D5DCF50BC68}"/>
                  </a:ext>
                </a:extLst>
              </p:cNvPr>
              <p:cNvSpPr>
                <a:spLocks noEditPoints="1"/>
              </p:cNvSpPr>
              <p:nvPr/>
            </p:nvSpPr>
            <p:spPr bwMode="black">
              <a:xfrm>
                <a:off x="5453135" y="3292630"/>
                <a:ext cx="438869" cy="535416"/>
              </a:xfrm>
              <a:custGeom>
                <a:avLst/>
                <a:gdLst>
                  <a:gd name="T0" fmla="*/ 129 w 246"/>
                  <a:gd name="T1" fmla="*/ 192 h 300"/>
                  <a:gd name="T2" fmla="*/ 43 w 246"/>
                  <a:gd name="T3" fmla="*/ 202 h 300"/>
                  <a:gd name="T4" fmla="*/ 129 w 246"/>
                  <a:gd name="T5" fmla="*/ 126 h 300"/>
                  <a:gd name="T6" fmla="*/ 43 w 246"/>
                  <a:gd name="T7" fmla="*/ 135 h 300"/>
                  <a:gd name="T8" fmla="*/ 129 w 246"/>
                  <a:gd name="T9" fmla="*/ 126 h 300"/>
                  <a:gd name="T10" fmla="*/ 215 w 246"/>
                  <a:gd name="T11" fmla="*/ 101 h 300"/>
                  <a:gd name="T12" fmla="*/ 219 w 246"/>
                  <a:gd name="T13" fmla="*/ 90 h 300"/>
                  <a:gd name="T14" fmla="*/ 208 w 246"/>
                  <a:gd name="T15" fmla="*/ 111 h 300"/>
                  <a:gd name="T16" fmla="*/ 43 w 246"/>
                  <a:gd name="T17" fmla="*/ 92 h 300"/>
                  <a:gd name="T18" fmla="*/ 117 w 246"/>
                  <a:gd name="T19" fmla="*/ 102 h 300"/>
                  <a:gd name="T20" fmla="*/ 43 w 246"/>
                  <a:gd name="T21" fmla="*/ 235 h 300"/>
                  <a:gd name="T22" fmla="*/ 117 w 246"/>
                  <a:gd name="T23" fmla="*/ 226 h 300"/>
                  <a:gd name="T24" fmla="*/ 43 w 246"/>
                  <a:gd name="T25" fmla="*/ 235 h 300"/>
                  <a:gd name="T26" fmla="*/ 11 w 246"/>
                  <a:gd name="T27" fmla="*/ 287 h 300"/>
                  <a:gd name="T28" fmla="*/ 35 w 246"/>
                  <a:gd name="T29" fmla="*/ 36 h 300"/>
                  <a:gd name="T30" fmla="*/ 0 w 246"/>
                  <a:gd name="T31" fmla="*/ 22 h 300"/>
                  <a:gd name="T32" fmla="*/ 219 w 246"/>
                  <a:gd name="T33" fmla="*/ 300 h 300"/>
                  <a:gd name="T34" fmla="*/ 208 w 246"/>
                  <a:gd name="T35" fmla="*/ 173 h 300"/>
                  <a:gd name="T36" fmla="*/ 117 w 246"/>
                  <a:gd name="T37" fmla="*/ 159 h 300"/>
                  <a:gd name="T38" fmla="*/ 43 w 246"/>
                  <a:gd name="T39" fmla="*/ 169 h 300"/>
                  <a:gd name="T40" fmla="*/ 117 w 246"/>
                  <a:gd name="T41" fmla="*/ 159 h 300"/>
                  <a:gd name="T42" fmla="*/ 57 w 246"/>
                  <a:gd name="T43" fmla="*/ 22 h 300"/>
                  <a:gd name="T44" fmla="*/ 86 w 246"/>
                  <a:gd name="T45" fmla="*/ 20 h 300"/>
                  <a:gd name="T46" fmla="*/ 110 w 246"/>
                  <a:gd name="T47" fmla="*/ 0 h 300"/>
                  <a:gd name="T48" fmla="*/ 133 w 246"/>
                  <a:gd name="T49" fmla="*/ 20 h 300"/>
                  <a:gd name="T50" fmla="*/ 162 w 246"/>
                  <a:gd name="T51" fmla="*/ 22 h 300"/>
                  <a:gd name="T52" fmla="*/ 179 w 246"/>
                  <a:gd name="T53" fmla="*/ 43 h 300"/>
                  <a:gd name="T54" fmla="*/ 41 w 246"/>
                  <a:gd name="T55" fmla="*/ 36 h 300"/>
                  <a:gd name="T56" fmla="*/ 110 w 246"/>
                  <a:gd name="T57" fmla="*/ 20 h 300"/>
                  <a:gd name="T58" fmla="*/ 110 w 246"/>
                  <a:gd name="T59" fmla="*/ 11 h 300"/>
                  <a:gd name="T60" fmla="*/ 190 w 246"/>
                  <a:gd name="T61" fmla="*/ 269 h 300"/>
                  <a:gd name="T62" fmla="*/ 29 w 246"/>
                  <a:gd name="T63" fmla="*/ 59 h 300"/>
                  <a:gd name="T64" fmla="*/ 190 w 246"/>
                  <a:gd name="T65" fmla="*/ 71 h 300"/>
                  <a:gd name="T66" fmla="*/ 200 w 246"/>
                  <a:gd name="T67" fmla="*/ 49 h 300"/>
                  <a:gd name="T68" fmla="*/ 19 w 246"/>
                  <a:gd name="T69" fmla="*/ 278 h 300"/>
                  <a:gd name="T70" fmla="*/ 200 w 246"/>
                  <a:gd name="T71" fmla="*/ 185 h 300"/>
                  <a:gd name="T72" fmla="*/ 190 w 246"/>
                  <a:gd name="T73" fmla="*/ 269 h 300"/>
                  <a:gd name="T74" fmla="*/ 190 w 246"/>
                  <a:gd name="T75" fmla="*/ 133 h 300"/>
                  <a:gd name="T76" fmla="*/ 200 w 246"/>
                  <a:gd name="T77" fmla="*/ 124 h 300"/>
                  <a:gd name="T78" fmla="*/ 215 w 246"/>
                  <a:gd name="T79" fmla="*/ 35 h 300"/>
                  <a:gd name="T80" fmla="*/ 219 w 246"/>
                  <a:gd name="T81" fmla="*/ 22 h 300"/>
                  <a:gd name="T82" fmla="*/ 184 w 246"/>
                  <a:gd name="T83" fmla="*/ 36 h 300"/>
                  <a:gd name="T84" fmla="*/ 208 w 246"/>
                  <a:gd name="T85" fmla="*/ 44 h 300"/>
                  <a:gd name="T86" fmla="*/ 246 w 246"/>
                  <a:gd name="T87" fmla="*/ 41 h 300"/>
                  <a:gd name="T88" fmla="*/ 155 w 246"/>
                  <a:gd name="T89" fmla="*/ 134 h 300"/>
                  <a:gd name="T90" fmla="*/ 156 w 246"/>
                  <a:gd name="T91" fmla="*/ 92 h 300"/>
                  <a:gd name="T92" fmla="*/ 218 w 246"/>
                  <a:gd name="T93" fmla="*/ 41 h 300"/>
                  <a:gd name="T94" fmla="*/ 246 w 246"/>
                  <a:gd name="T95" fmla="*/ 107 h 300"/>
                  <a:gd name="T96" fmla="*/ 155 w 246"/>
                  <a:gd name="T97" fmla="*/ 201 h 300"/>
                  <a:gd name="T98" fmla="*/ 156 w 246"/>
                  <a:gd name="T99" fmla="*/ 159 h 300"/>
                  <a:gd name="T100" fmla="*/ 218 w 246"/>
                  <a:gd name="T101" fmla="*/ 10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46" h="300">
                    <a:moveTo>
                      <a:pt x="43" y="192"/>
                    </a:moveTo>
                    <a:cubicBezTo>
                      <a:pt x="129" y="192"/>
                      <a:pt x="129" y="192"/>
                      <a:pt x="129" y="192"/>
                    </a:cubicBezTo>
                    <a:cubicBezTo>
                      <a:pt x="129" y="202"/>
                      <a:pt x="129" y="202"/>
                      <a:pt x="129" y="202"/>
                    </a:cubicBezTo>
                    <a:cubicBezTo>
                      <a:pt x="43" y="202"/>
                      <a:pt x="43" y="202"/>
                      <a:pt x="43" y="202"/>
                    </a:cubicBezTo>
                    <a:lnTo>
                      <a:pt x="43" y="192"/>
                    </a:lnTo>
                    <a:close/>
                    <a:moveTo>
                      <a:pt x="129" y="126"/>
                    </a:moveTo>
                    <a:cubicBezTo>
                      <a:pt x="43" y="126"/>
                      <a:pt x="43" y="126"/>
                      <a:pt x="43" y="12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129" y="135"/>
                      <a:pt x="129" y="135"/>
                      <a:pt x="129" y="135"/>
                    </a:cubicBezTo>
                    <a:lnTo>
                      <a:pt x="129" y="126"/>
                    </a:lnTo>
                    <a:close/>
                    <a:moveTo>
                      <a:pt x="208" y="111"/>
                    </a:moveTo>
                    <a:cubicBezTo>
                      <a:pt x="215" y="101"/>
                      <a:pt x="215" y="101"/>
                      <a:pt x="215" y="101"/>
                    </a:cubicBezTo>
                    <a:cubicBezTo>
                      <a:pt x="219" y="101"/>
                      <a:pt x="219" y="101"/>
                      <a:pt x="219" y="101"/>
                    </a:cubicBezTo>
                    <a:cubicBezTo>
                      <a:pt x="219" y="90"/>
                      <a:pt x="219" y="90"/>
                      <a:pt x="219" y="90"/>
                    </a:cubicBezTo>
                    <a:cubicBezTo>
                      <a:pt x="208" y="106"/>
                      <a:pt x="208" y="106"/>
                      <a:pt x="208" y="106"/>
                    </a:cubicBezTo>
                    <a:lnTo>
                      <a:pt x="208" y="111"/>
                    </a:lnTo>
                    <a:close/>
                    <a:moveTo>
                      <a:pt x="117" y="92"/>
                    </a:moveTo>
                    <a:cubicBezTo>
                      <a:pt x="43" y="92"/>
                      <a:pt x="43" y="92"/>
                      <a:pt x="43" y="92"/>
                    </a:cubicBezTo>
                    <a:cubicBezTo>
                      <a:pt x="43" y="102"/>
                      <a:pt x="43" y="102"/>
                      <a:pt x="43" y="102"/>
                    </a:cubicBezTo>
                    <a:cubicBezTo>
                      <a:pt x="117" y="102"/>
                      <a:pt x="117" y="102"/>
                      <a:pt x="117" y="102"/>
                    </a:cubicBezTo>
                    <a:lnTo>
                      <a:pt x="117" y="92"/>
                    </a:lnTo>
                    <a:close/>
                    <a:moveTo>
                      <a:pt x="43" y="235"/>
                    </a:moveTo>
                    <a:cubicBezTo>
                      <a:pt x="117" y="235"/>
                      <a:pt x="117" y="235"/>
                      <a:pt x="117" y="235"/>
                    </a:cubicBezTo>
                    <a:cubicBezTo>
                      <a:pt x="117" y="226"/>
                      <a:pt x="117" y="226"/>
                      <a:pt x="117" y="226"/>
                    </a:cubicBezTo>
                    <a:cubicBezTo>
                      <a:pt x="43" y="226"/>
                      <a:pt x="43" y="226"/>
                      <a:pt x="43" y="226"/>
                    </a:cubicBezTo>
                    <a:lnTo>
                      <a:pt x="43" y="235"/>
                    </a:lnTo>
                    <a:close/>
                    <a:moveTo>
                      <a:pt x="208" y="287"/>
                    </a:moveTo>
                    <a:cubicBezTo>
                      <a:pt x="11" y="287"/>
                      <a:pt x="11" y="287"/>
                      <a:pt x="11" y="287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1"/>
                      <a:pt x="40" y="26"/>
                      <a:pt x="44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219" y="300"/>
                      <a:pt x="219" y="300"/>
                      <a:pt x="219" y="300"/>
                    </a:cubicBezTo>
                    <a:cubicBezTo>
                      <a:pt x="219" y="157"/>
                      <a:pt x="219" y="157"/>
                      <a:pt x="219" y="157"/>
                    </a:cubicBezTo>
                    <a:cubicBezTo>
                      <a:pt x="208" y="173"/>
                      <a:pt x="208" y="173"/>
                      <a:pt x="208" y="173"/>
                    </a:cubicBezTo>
                    <a:lnTo>
                      <a:pt x="208" y="287"/>
                    </a:lnTo>
                    <a:close/>
                    <a:moveTo>
                      <a:pt x="117" y="159"/>
                    </a:moveTo>
                    <a:cubicBezTo>
                      <a:pt x="43" y="159"/>
                      <a:pt x="43" y="159"/>
                      <a:pt x="43" y="159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117" y="169"/>
                      <a:pt x="117" y="169"/>
                      <a:pt x="117" y="169"/>
                    </a:cubicBezTo>
                    <a:lnTo>
                      <a:pt x="117" y="159"/>
                    </a:lnTo>
                    <a:close/>
                    <a:moveTo>
                      <a:pt x="41" y="36"/>
                    </a:moveTo>
                    <a:cubicBezTo>
                      <a:pt x="43" y="29"/>
                      <a:pt x="50" y="25"/>
                      <a:pt x="57" y="22"/>
                    </a:cubicBezTo>
                    <a:cubicBezTo>
                      <a:pt x="63" y="21"/>
                      <a:pt x="71" y="20"/>
                      <a:pt x="77" y="20"/>
                    </a:cubicBezTo>
                    <a:cubicBezTo>
                      <a:pt x="80" y="20"/>
                      <a:pt x="83" y="20"/>
                      <a:pt x="86" y="20"/>
                    </a:cubicBezTo>
                    <a:cubicBezTo>
                      <a:pt x="87" y="20"/>
                      <a:pt x="88" y="20"/>
                      <a:pt x="89" y="20"/>
                    </a:cubicBezTo>
                    <a:cubicBezTo>
                      <a:pt x="89" y="9"/>
                      <a:pt x="98" y="0"/>
                      <a:pt x="110" y="0"/>
                    </a:cubicBezTo>
                    <a:cubicBezTo>
                      <a:pt x="121" y="0"/>
                      <a:pt x="130" y="9"/>
                      <a:pt x="130" y="20"/>
                    </a:cubicBezTo>
                    <a:cubicBezTo>
                      <a:pt x="131" y="20"/>
                      <a:pt x="132" y="20"/>
                      <a:pt x="133" y="20"/>
                    </a:cubicBezTo>
                    <a:cubicBezTo>
                      <a:pt x="136" y="20"/>
                      <a:pt x="139" y="20"/>
                      <a:pt x="142" y="20"/>
                    </a:cubicBezTo>
                    <a:cubicBezTo>
                      <a:pt x="149" y="20"/>
                      <a:pt x="156" y="21"/>
                      <a:pt x="162" y="22"/>
                    </a:cubicBezTo>
                    <a:cubicBezTo>
                      <a:pt x="170" y="25"/>
                      <a:pt x="176" y="29"/>
                      <a:pt x="178" y="36"/>
                    </a:cubicBezTo>
                    <a:cubicBezTo>
                      <a:pt x="179" y="38"/>
                      <a:pt x="179" y="41"/>
                      <a:pt x="179" y="43"/>
                    </a:cubicBezTo>
                    <a:cubicBezTo>
                      <a:pt x="145" y="43"/>
                      <a:pt x="74" y="43"/>
                      <a:pt x="40" y="43"/>
                    </a:cubicBezTo>
                    <a:cubicBezTo>
                      <a:pt x="40" y="41"/>
                      <a:pt x="41" y="38"/>
                      <a:pt x="41" y="36"/>
                    </a:cubicBezTo>
                    <a:close/>
                    <a:moveTo>
                      <a:pt x="99" y="20"/>
                    </a:moveTo>
                    <a:cubicBezTo>
                      <a:pt x="103" y="20"/>
                      <a:pt x="106" y="20"/>
                      <a:pt x="110" y="20"/>
                    </a:cubicBezTo>
                    <a:cubicBezTo>
                      <a:pt x="113" y="20"/>
                      <a:pt x="116" y="20"/>
                      <a:pt x="120" y="20"/>
                    </a:cubicBezTo>
                    <a:cubicBezTo>
                      <a:pt x="119" y="15"/>
                      <a:pt x="115" y="11"/>
                      <a:pt x="110" y="11"/>
                    </a:cubicBezTo>
                    <a:cubicBezTo>
                      <a:pt x="104" y="11"/>
                      <a:pt x="100" y="15"/>
                      <a:pt x="99" y="20"/>
                    </a:cubicBezTo>
                    <a:close/>
                    <a:moveTo>
                      <a:pt x="190" y="269"/>
                    </a:moveTo>
                    <a:cubicBezTo>
                      <a:pt x="29" y="269"/>
                      <a:pt x="29" y="269"/>
                      <a:pt x="29" y="26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190" y="59"/>
                      <a:pt x="190" y="59"/>
                      <a:pt x="190" y="59"/>
                    </a:cubicBezTo>
                    <a:cubicBezTo>
                      <a:pt x="190" y="71"/>
                      <a:pt x="190" y="71"/>
                      <a:pt x="190" y="71"/>
                    </a:cubicBezTo>
                    <a:cubicBezTo>
                      <a:pt x="200" y="57"/>
                      <a:pt x="200" y="57"/>
                      <a:pt x="200" y="57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9" y="278"/>
                      <a:pt x="19" y="278"/>
                      <a:pt x="19" y="278"/>
                    </a:cubicBezTo>
                    <a:cubicBezTo>
                      <a:pt x="200" y="278"/>
                      <a:pt x="200" y="278"/>
                      <a:pt x="200" y="278"/>
                    </a:cubicBezTo>
                    <a:cubicBezTo>
                      <a:pt x="200" y="185"/>
                      <a:pt x="200" y="185"/>
                      <a:pt x="200" y="185"/>
                    </a:cubicBezTo>
                    <a:cubicBezTo>
                      <a:pt x="190" y="199"/>
                      <a:pt x="190" y="199"/>
                      <a:pt x="190" y="199"/>
                    </a:cubicBezTo>
                    <a:lnTo>
                      <a:pt x="190" y="269"/>
                    </a:lnTo>
                    <a:close/>
                    <a:moveTo>
                      <a:pt x="200" y="119"/>
                    </a:moveTo>
                    <a:cubicBezTo>
                      <a:pt x="190" y="133"/>
                      <a:pt x="190" y="133"/>
                      <a:pt x="190" y="133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200" y="124"/>
                      <a:pt x="200" y="124"/>
                      <a:pt x="200" y="124"/>
                    </a:cubicBezTo>
                    <a:lnTo>
                      <a:pt x="200" y="119"/>
                    </a:lnTo>
                    <a:close/>
                    <a:moveTo>
                      <a:pt x="215" y="35"/>
                    </a:moveTo>
                    <a:cubicBezTo>
                      <a:pt x="219" y="35"/>
                      <a:pt x="219" y="35"/>
                      <a:pt x="219" y="35"/>
                    </a:cubicBezTo>
                    <a:cubicBezTo>
                      <a:pt x="219" y="22"/>
                      <a:pt x="219" y="22"/>
                      <a:pt x="219" y="22"/>
                    </a:cubicBezTo>
                    <a:cubicBezTo>
                      <a:pt x="175" y="22"/>
                      <a:pt x="175" y="22"/>
                      <a:pt x="175" y="22"/>
                    </a:cubicBezTo>
                    <a:cubicBezTo>
                      <a:pt x="179" y="26"/>
                      <a:pt x="182" y="30"/>
                      <a:pt x="184" y="36"/>
                    </a:cubicBezTo>
                    <a:cubicBezTo>
                      <a:pt x="208" y="36"/>
                      <a:pt x="208" y="36"/>
                      <a:pt x="208" y="36"/>
                    </a:cubicBezTo>
                    <a:cubicBezTo>
                      <a:pt x="208" y="44"/>
                      <a:pt x="208" y="44"/>
                      <a:pt x="208" y="44"/>
                    </a:cubicBezTo>
                    <a:lnTo>
                      <a:pt x="215" y="35"/>
                    </a:lnTo>
                    <a:close/>
                    <a:moveTo>
                      <a:pt x="246" y="41"/>
                    </a:moveTo>
                    <a:cubicBezTo>
                      <a:pt x="182" y="134"/>
                      <a:pt x="182" y="134"/>
                      <a:pt x="182" y="134"/>
                    </a:cubicBezTo>
                    <a:cubicBezTo>
                      <a:pt x="155" y="134"/>
                      <a:pt x="155" y="134"/>
                      <a:pt x="155" y="134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69" y="113"/>
                      <a:pt x="169" y="113"/>
                      <a:pt x="169" y="113"/>
                    </a:cubicBezTo>
                    <a:cubicBezTo>
                      <a:pt x="218" y="41"/>
                      <a:pt x="218" y="41"/>
                      <a:pt x="218" y="41"/>
                    </a:cubicBezTo>
                    <a:lnTo>
                      <a:pt x="246" y="41"/>
                    </a:lnTo>
                    <a:close/>
                    <a:moveTo>
                      <a:pt x="246" y="107"/>
                    </a:move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55" y="201"/>
                      <a:pt x="155" y="201"/>
                      <a:pt x="155" y="201"/>
                    </a:cubicBezTo>
                    <a:cubicBezTo>
                      <a:pt x="129" y="159"/>
                      <a:pt x="129" y="159"/>
                      <a:pt x="129" y="159"/>
                    </a:cubicBezTo>
                    <a:cubicBezTo>
                      <a:pt x="156" y="159"/>
                      <a:pt x="156" y="159"/>
                      <a:pt x="156" y="159"/>
                    </a:cubicBezTo>
                    <a:cubicBezTo>
                      <a:pt x="169" y="180"/>
                      <a:pt x="169" y="180"/>
                      <a:pt x="169" y="180"/>
                    </a:cubicBezTo>
                    <a:cubicBezTo>
                      <a:pt x="218" y="107"/>
                      <a:pt x="218" y="107"/>
                      <a:pt x="218" y="107"/>
                    </a:cubicBezTo>
                    <a:lnTo>
                      <a:pt x="246" y="107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vert="horz" wrap="square" lIns="61729" tIns="30865" rIns="61729" bIns="30865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sr-Latn-C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200" dirty="0"/>
              </a:p>
            </p:txBody>
          </p:sp>
        </p:grpSp>
        <p:sp>
          <p:nvSpPr>
            <p:cNvPr id="73" name="Tekstvak 26">
              <a:extLst>
                <a:ext uri="{FF2B5EF4-FFF2-40B4-BE49-F238E27FC236}">
                  <a16:creationId xmlns:a16="http://schemas.microsoft.com/office/drawing/2014/main" id="{1BC96638-DEAC-47B4-A48D-CD6C12ECAF29}"/>
                </a:ext>
              </a:extLst>
            </p:cNvPr>
            <p:cNvSpPr txBox="1"/>
            <p:nvPr/>
          </p:nvSpPr>
          <p:spPr>
            <a:xfrm>
              <a:off x="5165805" y="2663375"/>
              <a:ext cx="98787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nl-NL"/>
              </a:defPPr>
              <a:lvl1pPr algn="ctr">
                <a:defRPr sz="1400">
                  <a:effectLst>
                    <a:glow rad="114300">
                      <a:schemeClr val="bg1"/>
                    </a:glow>
                  </a:effectLst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900" dirty="0"/>
                <a:t>Claims </a:t>
              </a:r>
              <a:br>
                <a:rPr lang="nl-NL" sz="900" dirty="0"/>
              </a:br>
              <a:r>
                <a:rPr lang="nl-NL" sz="900" dirty="0"/>
                <a:t>Issuance </a:t>
              </a:r>
              <a:br>
                <a:rPr lang="nl-NL" sz="900" dirty="0"/>
              </a:br>
              <a:r>
                <a:rPr lang="nl-NL" sz="900" dirty="0"/>
                <a:t>Rules</a:t>
              </a:r>
            </a:p>
          </p:txBody>
        </p:sp>
      </p:grpSp>
      <p:grpSp>
        <p:nvGrpSpPr>
          <p:cNvPr id="76" name="Azure AD Connect + Sync">
            <a:extLst>
              <a:ext uri="{FF2B5EF4-FFF2-40B4-BE49-F238E27FC236}">
                <a16:creationId xmlns:a16="http://schemas.microsoft.com/office/drawing/2014/main" id="{BF69CAE3-6AD7-4636-9DC8-F2511536D553}"/>
              </a:ext>
            </a:extLst>
          </p:cNvPr>
          <p:cNvGrpSpPr/>
          <p:nvPr/>
        </p:nvGrpSpPr>
        <p:grpSpPr>
          <a:xfrm>
            <a:off x="2442155" y="1340021"/>
            <a:ext cx="6106803" cy="1455056"/>
            <a:chOff x="488640" y="2730516"/>
            <a:chExt cx="8142404" cy="1940074"/>
          </a:xfrm>
        </p:grpSpPr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E7BAAF24-3275-44C6-BC32-B8CA963987C0}"/>
                </a:ext>
              </a:extLst>
            </p:cNvPr>
            <p:cNvGrpSpPr/>
            <p:nvPr/>
          </p:nvGrpSpPr>
          <p:grpSpPr>
            <a:xfrm>
              <a:off x="488640" y="2869873"/>
              <a:ext cx="8142404" cy="1800717"/>
              <a:chOff x="841440" y="2586959"/>
              <a:chExt cx="8142404" cy="1800717"/>
            </a:xfrm>
          </p:grpSpPr>
          <p:sp>
            <p:nvSpPr>
              <p:cNvPr id="79" name="Boog 78">
                <a:extLst>
                  <a:ext uri="{FF2B5EF4-FFF2-40B4-BE49-F238E27FC236}">
                    <a16:creationId xmlns:a16="http://schemas.microsoft.com/office/drawing/2014/main" id="{A3FDE56A-ECB8-4AE2-A0FD-DB26898209D7}"/>
                  </a:ext>
                </a:extLst>
              </p:cNvPr>
              <p:cNvSpPr/>
              <p:nvPr/>
            </p:nvSpPr>
            <p:spPr>
              <a:xfrm>
                <a:off x="841440" y="2586959"/>
                <a:ext cx="6880368" cy="1539871"/>
              </a:xfrm>
              <a:prstGeom prst="arc">
                <a:avLst>
                  <a:gd name="adj1" fmla="val 16409486"/>
                  <a:gd name="adj2" fmla="val 21591201"/>
                </a:avLst>
              </a:prstGeom>
              <a:ln w="38100">
                <a:solidFill>
                  <a:srgbClr val="595959"/>
                </a:solidFill>
                <a:prstDash val="dash"/>
                <a:headEnd type="triangl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2A2C46CB-32FD-45CF-8632-2F94733CF934}"/>
                  </a:ext>
                </a:extLst>
              </p:cNvPr>
              <p:cNvGrpSpPr/>
              <p:nvPr/>
            </p:nvGrpSpPr>
            <p:grpSpPr>
              <a:xfrm>
                <a:off x="7475991" y="3456006"/>
                <a:ext cx="1507853" cy="931670"/>
                <a:chOff x="7475991" y="3472334"/>
                <a:chExt cx="1507853" cy="931670"/>
              </a:xfrm>
            </p:grpSpPr>
            <p:sp>
              <p:nvSpPr>
                <p:cNvPr id="81" name="Pijl: rechts 80">
                  <a:extLst>
                    <a:ext uri="{FF2B5EF4-FFF2-40B4-BE49-F238E27FC236}">
                      <a16:creationId xmlns:a16="http://schemas.microsoft.com/office/drawing/2014/main" id="{FAD848CD-C369-40E1-B292-3223407B2683}"/>
                    </a:ext>
                  </a:extLst>
                </p:cNvPr>
                <p:cNvSpPr/>
                <p:nvPr/>
              </p:nvSpPr>
              <p:spPr>
                <a:xfrm rot="10800000">
                  <a:off x="7696738" y="4019814"/>
                  <a:ext cx="475539" cy="375875"/>
                </a:xfrm>
                <a:prstGeom prst="rightArrow">
                  <a:avLst>
                    <a:gd name="adj1" fmla="val 41970"/>
                    <a:gd name="adj2" fmla="val 7880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82" name="Pijl: rechts 81">
                  <a:extLst>
                    <a:ext uri="{FF2B5EF4-FFF2-40B4-BE49-F238E27FC236}">
                      <a16:creationId xmlns:a16="http://schemas.microsoft.com/office/drawing/2014/main" id="{B88BF737-C0E0-4935-B840-161C2A4215A8}"/>
                    </a:ext>
                  </a:extLst>
                </p:cNvPr>
                <p:cNvSpPr/>
                <p:nvPr/>
              </p:nvSpPr>
              <p:spPr>
                <a:xfrm>
                  <a:off x="7719878" y="3848954"/>
                  <a:ext cx="475539" cy="392363"/>
                </a:xfrm>
                <a:prstGeom prst="rightArrow">
                  <a:avLst>
                    <a:gd name="adj1" fmla="val 41970"/>
                    <a:gd name="adj2" fmla="val 6930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83" name="Groep 82">
                  <a:extLst>
                    <a:ext uri="{FF2B5EF4-FFF2-40B4-BE49-F238E27FC236}">
                      <a16:creationId xmlns:a16="http://schemas.microsoft.com/office/drawing/2014/main" id="{AFFCC498-B718-4609-8A9F-106BA8F7048D}"/>
                    </a:ext>
                  </a:extLst>
                </p:cNvPr>
                <p:cNvGrpSpPr/>
                <p:nvPr/>
              </p:nvGrpSpPr>
              <p:grpSpPr>
                <a:xfrm>
                  <a:off x="7475991" y="3472334"/>
                  <a:ext cx="1507853" cy="931670"/>
                  <a:chOff x="7475991" y="3472334"/>
                  <a:chExt cx="1507853" cy="931670"/>
                </a:xfrm>
              </p:grpSpPr>
              <p:sp>
                <p:nvSpPr>
                  <p:cNvPr id="84" name="Rechthoek 91">
                    <a:extLst>
                      <a:ext uri="{FF2B5EF4-FFF2-40B4-BE49-F238E27FC236}">
                        <a16:creationId xmlns:a16="http://schemas.microsoft.com/office/drawing/2014/main" id="{BDCCD593-FE0E-4AB6-A8B3-B690EFB0C40F}"/>
                      </a:ext>
                    </a:extLst>
                  </p:cNvPr>
                  <p:cNvSpPr/>
                  <p:nvPr/>
                </p:nvSpPr>
                <p:spPr>
                  <a:xfrm>
                    <a:off x="7475991" y="4019182"/>
                    <a:ext cx="432581" cy="384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" name="Afgeronde rechthoek 90">
                    <a:extLst>
                      <a:ext uri="{FF2B5EF4-FFF2-40B4-BE49-F238E27FC236}">
                        <a16:creationId xmlns:a16="http://schemas.microsoft.com/office/drawing/2014/main" id="{B3E01EAF-7D64-4E20-8D81-B1D47EB37ABF}"/>
                      </a:ext>
                    </a:extLst>
                  </p:cNvPr>
                  <p:cNvSpPr/>
                  <p:nvPr/>
                </p:nvSpPr>
                <p:spPr>
                  <a:xfrm>
                    <a:off x="7477444" y="3472334"/>
                    <a:ext cx="430923" cy="860397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86" name="Groep 186">
                    <a:extLst>
                      <a:ext uri="{FF2B5EF4-FFF2-40B4-BE49-F238E27FC236}">
                        <a16:creationId xmlns:a16="http://schemas.microsoft.com/office/drawing/2014/main" id="{02DBA3B1-149F-4904-9AC2-2E545C59C8B0}"/>
                      </a:ext>
                    </a:extLst>
                  </p:cNvPr>
                  <p:cNvGrpSpPr/>
                  <p:nvPr/>
                </p:nvGrpSpPr>
                <p:grpSpPr>
                  <a:xfrm>
                    <a:off x="7514370" y="3485956"/>
                    <a:ext cx="1469474" cy="877229"/>
                    <a:chOff x="6486001" y="3876119"/>
                    <a:chExt cx="1469474" cy="797481"/>
                  </a:xfrm>
                </p:grpSpPr>
                <p:grpSp>
                  <p:nvGrpSpPr>
                    <p:cNvPr id="87" name="Groep 182">
                      <a:extLst>
                        <a:ext uri="{FF2B5EF4-FFF2-40B4-BE49-F238E27FC236}">
                          <a16:creationId xmlns:a16="http://schemas.microsoft.com/office/drawing/2014/main" id="{943647EA-AA48-418D-85BE-15006BD71B6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6001" y="3892774"/>
                      <a:ext cx="639053" cy="780826"/>
                      <a:chOff x="6404981" y="3736143"/>
                      <a:chExt cx="639053" cy="780826"/>
                    </a:xfrm>
                  </p:grpSpPr>
                  <p:grpSp>
                    <p:nvGrpSpPr>
                      <p:cNvPr id="89" name="Groep 89">
                        <a:extLst>
                          <a:ext uri="{FF2B5EF4-FFF2-40B4-BE49-F238E27FC236}">
                            <a16:creationId xmlns:a16="http://schemas.microsoft.com/office/drawing/2014/main" id="{8185DA88-5D4A-43C0-BCAF-0C2345D62C4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981" y="3736143"/>
                        <a:ext cx="360040" cy="780826"/>
                        <a:chOff x="2052279" y="1284245"/>
                        <a:chExt cx="360040" cy="780826"/>
                      </a:xfrm>
                    </p:grpSpPr>
                    <p:sp>
                      <p:nvSpPr>
                        <p:cNvPr id="95" name="Afgeronde rechthoek 90">
                          <a:extLst>
                            <a:ext uri="{FF2B5EF4-FFF2-40B4-BE49-F238E27FC236}">
                              <a16:creationId xmlns:a16="http://schemas.microsoft.com/office/drawing/2014/main" id="{82900794-81A3-4EBC-B2FE-8758C2DE65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2279" y="1284245"/>
                          <a:ext cx="360040" cy="780290"/>
                        </a:xfrm>
                        <a:prstGeom prst="roundRect">
                          <a:avLst>
                            <a:gd name="adj" fmla="val 7128"/>
                          </a:avLst>
                        </a:prstGeom>
                        <a:solidFill>
                          <a:srgbClr val="59595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6" name="Rechthoek 91">
                          <a:extLst>
                            <a:ext uri="{FF2B5EF4-FFF2-40B4-BE49-F238E27FC236}">
                              <a16:creationId xmlns:a16="http://schemas.microsoft.com/office/drawing/2014/main" id="{30AC68B6-2552-4C2C-9822-702883E369A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2279" y="1715233"/>
                          <a:ext cx="360040" cy="349838"/>
                        </a:xfrm>
                        <a:prstGeom prst="rect">
                          <a:avLst/>
                        </a:prstGeom>
                        <a:solidFill>
                          <a:srgbClr val="59595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7" name="Rechthoek 92">
                          <a:extLst>
                            <a:ext uri="{FF2B5EF4-FFF2-40B4-BE49-F238E27FC236}">
                              <a16:creationId xmlns:a16="http://schemas.microsoft.com/office/drawing/2014/main" id="{1DAE741D-32F2-4688-B4C2-E7455370765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8202" y="1387432"/>
                          <a:ext cx="288032" cy="457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8" name="Rechthoek 93">
                          <a:extLst>
                            <a:ext uri="{FF2B5EF4-FFF2-40B4-BE49-F238E27FC236}">
                              <a16:creationId xmlns:a16="http://schemas.microsoft.com/office/drawing/2014/main" id="{C2902983-5E5B-46AB-972F-1B2C259A29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8202" y="1867292"/>
                          <a:ext cx="288032" cy="457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99" name="Rechthoek 94">
                          <a:extLst>
                            <a:ext uri="{FF2B5EF4-FFF2-40B4-BE49-F238E27FC236}">
                              <a16:creationId xmlns:a16="http://schemas.microsoft.com/office/drawing/2014/main" id="{597E1757-9AB4-46FB-B428-BBFC302D24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8202" y="1940102"/>
                          <a:ext cx="288032" cy="457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90" name="Azure AD Connect">
                        <a:extLst>
                          <a:ext uri="{FF2B5EF4-FFF2-40B4-BE49-F238E27FC236}">
                            <a16:creationId xmlns:a16="http://schemas.microsoft.com/office/drawing/2014/main" id="{79B3D73D-9452-43FE-9509-0D7F800AA3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7376" y="4085534"/>
                        <a:ext cx="456658" cy="423576"/>
                        <a:chOff x="2630975" y="2340977"/>
                        <a:chExt cx="499000" cy="462849"/>
                      </a:xfrm>
                    </p:grpSpPr>
                    <p:sp>
                      <p:nvSpPr>
                        <p:cNvPr id="91" name="Rechthoek 170">
                          <a:extLst>
                            <a:ext uri="{FF2B5EF4-FFF2-40B4-BE49-F238E27FC236}">
                              <a16:creationId xmlns:a16="http://schemas.microsoft.com/office/drawing/2014/main" id="{72C71435-0AB5-4424-97E4-5ABEB1F01E0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60449" y="2410833"/>
                          <a:ext cx="256121" cy="16156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cxnSp>
                      <p:nvCxnSpPr>
                        <p:cNvPr id="92" name="Rechte verbindingslijn 172">
                          <a:extLst>
                            <a:ext uri="{FF2B5EF4-FFF2-40B4-BE49-F238E27FC236}">
                              <a16:creationId xmlns:a16="http://schemas.microsoft.com/office/drawing/2014/main" id="{1FE05BC4-CD5A-4BC5-B882-72EA2088403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630975" y="2624786"/>
                          <a:ext cx="137240" cy="83075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3" name="Rechte verbindingslijn 173">
                          <a:extLst>
                            <a:ext uri="{FF2B5EF4-FFF2-40B4-BE49-F238E27FC236}">
                              <a16:creationId xmlns:a16="http://schemas.microsoft.com/office/drawing/2014/main" id="{B9372286-4B22-41DF-A160-42139548B9A7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02968" y="2607918"/>
                          <a:ext cx="184708" cy="11769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94" name="Freeform 58">
                          <a:extLst>
                            <a:ext uri="{FF2B5EF4-FFF2-40B4-BE49-F238E27FC236}">
                              <a16:creationId xmlns:a16="http://schemas.microsoft.com/office/drawing/2014/main" id="{E383FA4C-26D6-41BE-9EBF-F518B6DED7D0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black">
                        <a:xfrm>
                          <a:off x="2682075" y="2340977"/>
                          <a:ext cx="447900" cy="462849"/>
                        </a:xfrm>
                        <a:custGeom>
                          <a:avLst/>
                          <a:gdLst>
                            <a:gd name="T0" fmla="*/ 840692 w 182"/>
                            <a:gd name="T1" fmla="*/ 302016 h 195"/>
                            <a:gd name="T2" fmla="*/ 408734 w 182"/>
                            <a:gd name="T3" fmla="*/ 0 h 195"/>
                            <a:gd name="T4" fmla="*/ 408734 w 182"/>
                            <a:gd name="T5" fmla="*/ 185856 h 195"/>
                            <a:gd name="T6" fmla="*/ 4645 w 182"/>
                            <a:gd name="T7" fmla="*/ 185856 h 195"/>
                            <a:gd name="T8" fmla="*/ 4645 w 182"/>
                            <a:gd name="T9" fmla="*/ 413529 h 195"/>
                            <a:gd name="T10" fmla="*/ 264748 w 182"/>
                            <a:gd name="T11" fmla="*/ 413529 h 195"/>
                            <a:gd name="T12" fmla="*/ 408734 w 182"/>
                            <a:gd name="T13" fmla="*/ 315955 h 195"/>
                            <a:gd name="T14" fmla="*/ 408734 w 182"/>
                            <a:gd name="T15" fmla="*/ 604031 h 195"/>
                            <a:gd name="T16" fmla="*/ 840692 w 182"/>
                            <a:gd name="T17" fmla="*/ 302016 h 195"/>
                            <a:gd name="T18" fmla="*/ 88249 w 182"/>
                            <a:gd name="T19" fmla="*/ 590092 h 195"/>
                            <a:gd name="T20" fmla="*/ 408734 w 182"/>
                            <a:gd name="T21" fmla="*/ 799180 h 195"/>
                            <a:gd name="T22" fmla="*/ 408734 w 182"/>
                            <a:gd name="T23" fmla="*/ 659788 h 195"/>
                            <a:gd name="T24" fmla="*/ 826758 w 182"/>
                            <a:gd name="T25" fmla="*/ 659788 h 195"/>
                            <a:gd name="T26" fmla="*/ 826758 w 182"/>
                            <a:gd name="T27" fmla="*/ 710898 h 195"/>
                            <a:gd name="T28" fmla="*/ 464471 w 182"/>
                            <a:gd name="T29" fmla="*/ 710898 h 195"/>
                            <a:gd name="T30" fmla="*/ 464471 w 182"/>
                            <a:gd name="T31" fmla="*/ 906047 h 195"/>
                            <a:gd name="T32" fmla="*/ 0 w 182"/>
                            <a:gd name="T33" fmla="*/ 590092 h 195"/>
                            <a:gd name="T34" fmla="*/ 88249 w 182"/>
                            <a:gd name="T35" fmla="*/ 590092 h 195"/>
                            <a:gd name="T36" fmla="*/ 0 60000 65536"/>
                            <a:gd name="T37" fmla="*/ 0 60000 65536"/>
                            <a:gd name="T38" fmla="*/ 0 60000 65536"/>
                            <a:gd name="T39" fmla="*/ 0 60000 65536"/>
                            <a:gd name="T40" fmla="*/ 0 60000 65536"/>
                            <a:gd name="T41" fmla="*/ 0 60000 65536"/>
                            <a:gd name="T42" fmla="*/ 0 60000 65536"/>
                            <a:gd name="T43" fmla="*/ 0 60000 65536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</a:gdLst>
                          <a:ahLst/>
                          <a:cxnLst>
                            <a:cxn ang="T36">
                              <a:pos x="T0" y="T1"/>
                            </a:cxn>
                            <a:cxn ang="T37">
                              <a:pos x="T2" y="T3"/>
                            </a:cxn>
                            <a:cxn ang="T38">
                              <a:pos x="T4" y="T5"/>
                            </a:cxn>
                            <a:cxn ang="T39">
                              <a:pos x="T6" y="T7"/>
                            </a:cxn>
                            <a:cxn ang="T40">
                              <a:pos x="T8" y="T9"/>
                            </a:cxn>
                            <a:cxn ang="T41">
                              <a:pos x="T10" y="T11"/>
                            </a:cxn>
                            <a:cxn ang="T42">
                              <a:pos x="T12" y="T13"/>
                            </a:cxn>
                            <a:cxn ang="T43">
                              <a:pos x="T14" y="T15"/>
                            </a:cxn>
                            <a:cxn ang="T44">
                              <a:pos x="T16" y="T17"/>
                            </a:cxn>
                            <a:cxn ang="T45">
                              <a:pos x="T18" y="T19"/>
                            </a:cxn>
                            <a:cxn ang="T46">
                              <a:pos x="T20" y="T21"/>
                            </a:cxn>
                            <a:cxn ang="T47">
                              <a:pos x="T22" y="T23"/>
                            </a:cxn>
                            <a:cxn ang="T48">
                              <a:pos x="T24" y="T25"/>
                            </a:cxn>
                            <a:cxn ang="T49">
                              <a:pos x="T26" y="T27"/>
                            </a:cxn>
                            <a:cxn ang="T50">
                              <a:pos x="T28" y="T29"/>
                            </a:cxn>
                            <a:cxn ang="T51">
                              <a:pos x="T30" y="T31"/>
                            </a:cxn>
                            <a:cxn ang="T52">
                              <a:pos x="T32" y="T33"/>
                            </a:cxn>
                            <a:cxn ang="T53">
                              <a:pos x="T34" y="T35"/>
                            </a:cxn>
                          </a:cxnLst>
                          <a:rect l="0" t="0" r="r" b="b"/>
                          <a:pathLst>
                            <a:path w="182" h="195">
                              <a:moveTo>
                                <a:pt x="181" y="65"/>
                              </a:moveTo>
                              <a:cubicBezTo>
                                <a:pt x="88" y="0"/>
                                <a:pt x="88" y="0"/>
                                <a:pt x="88" y="0"/>
                              </a:cubicBezTo>
                              <a:cubicBezTo>
                                <a:pt x="88" y="40"/>
                                <a:pt x="88" y="40"/>
                                <a:pt x="88" y="40"/>
                              </a:cubicBezTo>
                              <a:cubicBezTo>
                                <a:pt x="1" y="40"/>
                                <a:pt x="1" y="40"/>
                                <a:pt x="1" y="40"/>
                              </a:cubicBezTo>
                              <a:cubicBezTo>
                                <a:pt x="1" y="89"/>
                                <a:pt x="1" y="89"/>
                                <a:pt x="1" y="89"/>
                              </a:cubicBezTo>
                              <a:cubicBezTo>
                                <a:pt x="57" y="89"/>
                                <a:pt x="57" y="89"/>
                                <a:pt x="57" y="89"/>
                              </a:cubicBezTo>
                              <a:cubicBezTo>
                                <a:pt x="88" y="68"/>
                                <a:pt x="88" y="68"/>
                                <a:pt x="88" y="68"/>
                              </a:cubicBezTo>
                              <a:cubicBezTo>
                                <a:pt x="88" y="130"/>
                                <a:pt x="88" y="130"/>
                                <a:pt x="88" y="130"/>
                              </a:cubicBezTo>
                              <a:cubicBezTo>
                                <a:pt x="181" y="65"/>
                                <a:pt x="181" y="65"/>
                                <a:pt x="181" y="65"/>
                              </a:cubicBezTo>
                              <a:close/>
                              <a:moveTo>
                                <a:pt x="19" y="127"/>
                              </a:moveTo>
                              <a:cubicBezTo>
                                <a:pt x="88" y="172"/>
                                <a:pt x="88" y="172"/>
                                <a:pt x="88" y="172"/>
                              </a:cubicBezTo>
                              <a:cubicBezTo>
                                <a:pt x="88" y="142"/>
                                <a:pt x="88" y="142"/>
                                <a:pt x="88" y="142"/>
                              </a:cubicBezTo>
                              <a:cubicBezTo>
                                <a:pt x="178" y="142"/>
                                <a:pt x="178" y="142"/>
                                <a:pt x="178" y="142"/>
                              </a:cubicBezTo>
                              <a:cubicBezTo>
                                <a:pt x="182" y="142"/>
                                <a:pt x="182" y="153"/>
                                <a:pt x="178" y="153"/>
                              </a:cubicBezTo>
                              <a:cubicBezTo>
                                <a:pt x="100" y="153"/>
                                <a:pt x="100" y="153"/>
                                <a:pt x="100" y="153"/>
                              </a:cubicBezTo>
                              <a:cubicBezTo>
                                <a:pt x="100" y="195"/>
                                <a:pt x="100" y="195"/>
                                <a:pt x="100" y="195"/>
                              </a:cubicBezTo>
                              <a:cubicBezTo>
                                <a:pt x="0" y="127"/>
                                <a:pt x="0" y="127"/>
                                <a:pt x="0" y="127"/>
                              </a:cubicBezTo>
                              <a:cubicBezTo>
                                <a:pt x="19" y="127"/>
                                <a:pt x="19" y="127"/>
                                <a:pt x="19" y="1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9595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lIns="46297" tIns="23149" rIns="46297" bIns="23149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>
                            <a:defRPr/>
                          </a:pPr>
                          <a:endParaRPr lang="nl-NL" sz="1350" dirty="0"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88" name="Tekstvak 79">
                      <a:extLst>
                        <a:ext uri="{FF2B5EF4-FFF2-40B4-BE49-F238E27FC236}">
                          <a16:creationId xmlns:a16="http://schemas.microsoft.com/office/drawing/2014/main" id="{CEC9BC6C-7938-4F00-9F76-E090D709D5D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71418" y="3876119"/>
                      <a:ext cx="1084057" cy="50363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nl-NL" sz="1050" dirty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cs typeface="Arial" panose="020B0604020202020204" pitchFamily="34" charset="0"/>
                        </a:rPr>
                        <a:t>Azure AD</a:t>
                      </a:r>
                      <a:br>
                        <a:rPr lang="nl-NL" sz="1050" dirty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cs typeface="Arial" panose="020B0604020202020204" pitchFamily="34" charset="0"/>
                        </a:rPr>
                      </a:br>
                      <a:r>
                        <a:rPr lang="nl-NL" sz="1050" dirty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cs typeface="Arial" panose="020B0604020202020204" pitchFamily="34" charset="0"/>
                        </a:rPr>
                        <a:t>Connect</a:t>
                      </a:r>
                    </a:p>
                  </p:txBody>
                </p:sp>
              </p:grpSp>
            </p:grpSp>
          </p:grpSp>
        </p:grpSp>
        <p:sp>
          <p:nvSpPr>
            <p:cNvPr id="78" name="Tekstvak 77">
              <a:extLst>
                <a:ext uri="{FF2B5EF4-FFF2-40B4-BE49-F238E27FC236}">
                  <a16:creationId xmlns:a16="http://schemas.microsoft.com/office/drawing/2014/main" id="{58D4BC89-B703-4F82-B4A1-4B9C5FAB8008}"/>
                </a:ext>
              </a:extLst>
            </p:cNvPr>
            <p:cNvSpPr txBox="1"/>
            <p:nvPr/>
          </p:nvSpPr>
          <p:spPr>
            <a:xfrm>
              <a:off x="5915281" y="2730516"/>
              <a:ext cx="1613263" cy="461665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>
                    <a:glow rad="190500">
                      <a:schemeClr val="bg1"/>
                    </a:glow>
                  </a:effectLst>
                </a:rPr>
                <a:t>Synchronization</a:t>
              </a:r>
              <a:endParaRPr lang="nl-NL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190500">
                    <a:schemeClr val="bg1"/>
                  </a:glow>
                </a:effectLst>
              </a:endParaRPr>
            </a:p>
          </p:txBody>
        </p:sp>
      </p:grpSp>
      <p:grpSp>
        <p:nvGrpSpPr>
          <p:cNvPr id="100" name="AD FS + RPT">
            <a:extLst>
              <a:ext uri="{FF2B5EF4-FFF2-40B4-BE49-F238E27FC236}">
                <a16:creationId xmlns:a16="http://schemas.microsoft.com/office/drawing/2014/main" id="{2A553FDE-8DCF-4DFA-9FB9-3FADA479AD84}"/>
              </a:ext>
            </a:extLst>
          </p:cNvPr>
          <p:cNvGrpSpPr/>
          <p:nvPr/>
        </p:nvGrpSpPr>
        <p:grpSpPr>
          <a:xfrm>
            <a:off x="97808" y="1336624"/>
            <a:ext cx="7173979" cy="1836854"/>
            <a:chOff x="-98487" y="2725986"/>
            <a:chExt cx="9565306" cy="2449138"/>
          </a:xfrm>
        </p:grpSpPr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36E48D3B-2435-4CF3-9430-B77ED632B817}"/>
                </a:ext>
              </a:extLst>
            </p:cNvPr>
            <p:cNvGrpSpPr/>
            <p:nvPr/>
          </p:nvGrpSpPr>
          <p:grpSpPr>
            <a:xfrm>
              <a:off x="-98487" y="3797868"/>
              <a:ext cx="2020213" cy="1377256"/>
              <a:chOff x="5879093" y="4513873"/>
              <a:chExt cx="2020213" cy="1377256"/>
            </a:xfrm>
          </p:grpSpPr>
          <p:grpSp>
            <p:nvGrpSpPr>
              <p:cNvPr id="104" name="Groep 65">
                <a:extLst>
                  <a:ext uri="{FF2B5EF4-FFF2-40B4-BE49-F238E27FC236}">
                    <a16:creationId xmlns:a16="http://schemas.microsoft.com/office/drawing/2014/main" id="{31056F8C-6CD9-45AA-A238-0A0EDC79BCB6}"/>
                  </a:ext>
                </a:extLst>
              </p:cNvPr>
              <p:cNvGrpSpPr/>
              <p:nvPr/>
            </p:nvGrpSpPr>
            <p:grpSpPr>
              <a:xfrm>
                <a:off x="5879093" y="4513873"/>
                <a:ext cx="2020213" cy="1377256"/>
                <a:chOff x="5708251" y="4230815"/>
                <a:chExt cx="2020213" cy="1377256"/>
              </a:xfrm>
            </p:grpSpPr>
            <p:grpSp>
              <p:nvGrpSpPr>
                <p:cNvPr id="108" name="Groep 66">
                  <a:extLst>
                    <a:ext uri="{FF2B5EF4-FFF2-40B4-BE49-F238E27FC236}">
                      <a16:creationId xmlns:a16="http://schemas.microsoft.com/office/drawing/2014/main" id="{45862104-9C0C-480C-A3E6-88F18D2AF7A2}"/>
                    </a:ext>
                  </a:extLst>
                </p:cNvPr>
                <p:cNvGrpSpPr/>
                <p:nvPr/>
              </p:nvGrpSpPr>
              <p:grpSpPr>
                <a:xfrm>
                  <a:off x="5708251" y="4230815"/>
                  <a:ext cx="2020213" cy="1377256"/>
                  <a:chOff x="4305404" y="1877185"/>
                  <a:chExt cx="2020213" cy="1377256"/>
                </a:xfrm>
              </p:grpSpPr>
              <p:grpSp>
                <p:nvGrpSpPr>
                  <p:cNvPr id="115" name="Groep 73">
                    <a:extLst>
                      <a:ext uri="{FF2B5EF4-FFF2-40B4-BE49-F238E27FC236}">
                        <a16:creationId xmlns:a16="http://schemas.microsoft.com/office/drawing/2014/main" id="{0C6F4757-3563-4952-8AE3-2FC7328028B0}"/>
                      </a:ext>
                    </a:extLst>
                  </p:cNvPr>
                  <p:cNvGrpSpPr/>
                  <p:nvPr/>
                </p:nvGrpSpPr>
                <p:grpSpPr>
                  <a:xfrm>
                    <a:off x="5678945" y="1877185"/>
                    <a:ext cx="360040" cy="780826"/>
                    <a:chOff x="2052279" y="1284245"/>
                    <a:chExt cx="360040" cy="780826"/>
                  </a:xfrm>
                </p:grpSpPr>
                <p:sp>
                  <p:nvSpPr>
                    <p:cNvPr id="117" name="Afgeronde rechthoek 75">
                      <a:extLst>
                        <a:ext uri="{FF2B5EF4-FFF2-40B4-BE49-F238E27FC236}">
                          <a16:creationId xmlns:a16="http://schemas.microsoft.com/office/drawing/2014/main" id="{12A2ED8D-8E24-4877-9AE6-6813DF7C2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2279" y="1284245"/>
                      <a:ext cx="360040" cy="780290"/>
                    </a:xfrm>
                    <a:prstGeom prst="roundRect">
                      <a:avLst>
                        <a:gd name="adj" fmla="val 7128"/>
                      </a:avLst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3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8" name="Rechthoek 76">
                      <a:extLst>
                        <a:ext uri="{FF2B5EF4-FFF2-40B4-BE49-F238E27FC236}">
                          <a16:creationId xmlns:a16="http://schemas.microsoft.com/office/drawing/2014/main" id="{2AA7ED52-0C35-4030-92D2-362450693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52279" y="1715233"/>
                      <a:ext cx="360040" cy="349838"/>
                    </a:xfrm>
                    <a:prstGeom prst="rect">
                      <a:avLst/>
                    </a:prstGeom>
                    <a:solidFill>
                      <a:srgbClr val="59595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3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19" name="Rechthoek 77">
                      <a:extLst>
                        <a:ext uri="{FF2B5EF4-FFF2-40B4-BE49-F238E27FC236}">
                          <a16:creationId xmlns:a16="http://schemas.microsoft.com/office/drawing/2014/main" id="{6AF6F1ED-BA02-4854-8B29-E1A003BC9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8202" y="1387432"/>
                      <a:ext cx="288032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3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0" name="Rechthoek 78">
                      <a:extLst>
                        <a:ext uri="{FF2B5EF4-FFF2-40B4-BE49-F238E27FC236}">
                          <a16:creationId xmlns:a16="http://schemas.microsoft.com/office/drawing/2014/main" id="{21ABAE3D-76E4-4E8B-B33F-3DF72ECEE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8202" y="1867292"/>
                      <a:ext cx="288032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3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1" name="Rechthoek 79">
                      <a:extLst>
                        <a:ext uri="{FF2B5EF4-FFF2-40B4-BE49-F238E27FC236}">
                          <a16:creationId xmlns:a16="http://schemas.microsoft.com/office/drawing/2014/main" id="{8C444376-518D-4291-9D2D-8D77733BCF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8202" y="1940102"/>
                      <a:ext cx="288032" cy="457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135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16" name="Tekstvak 79">
                    <a:extLst>
                      <a:ext uri="{FF2B5EF4-FFF2-40B4-BE49-F238E27FC236}">
                        <a16:creationId xmlns:a16="http://schemas.microsoft.com/office/drawing/2014/main" id="{B65BEAB7-5DA9-4F1F-A4A8-72BD192DC2A5}"/>
                      </a:ext>
                    </a:extLst>
                  </p:cNvPr>
                  <p:cNvSpPr txBox="1"/>
                  <p:nvPr/>
                </p:nvSpPr>
                <p:spPr>
                  <a:xfrm>
                    <a:off x="4305404" y="2700444"/>
                    <a:ext cx="2020213" cy="55399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nl-NL" sz="1050" b="1" dirty="0"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</a:effectLst>
                        <a:cs typeface="Arial" panose="020B0604020202020204" pitchFamily="34" charset="0"/>
                      </a:rPr>
                      <a:t>Active Directory</a:t>
                    </a:r>
                  </a:p>
                  <a:p>
                    <a:pPr algn="ctr"/>
                    <a:r>
                      <a:rPr lang="nl-NL" sz="1050" dirty="0">
                        <a:effectLst>
                          <a:glow rad="101600">
                            <a:schemeClr val="bg1">
                              <a:alpha val="60000"/>
                            </a:schemeClr>
                          </a:glow>
                        </a:effectLst>
                        <a:cs typeface="Arial" panose="020B0604020202020204" pitchFamily="34" charset="0"/>
                      </a:rPr>
                      <a:t>Federation Services</a:t>
                    </a:r>
                  </a:p>
                </p:txBody>
              </p:sp>
            </p:grpSp>
            <p:grpSp>
              <p:nvGrpSpPr>
                <p:cNvPr id="109" name="Groep 67">
                  <a:extLst>
                    <a:ext uri="{FF2B5EF4-FFF2-40B4-BE49-F238E27FC236}">
                      <a16:creationId xmlns:a16="http://schemas.microsoft.com/office/drawing/2014/main" id="{07EAD8D4-C0B8-4C5A-A358-65233974AF3F}"/>
                    </a:ext>
                  </a:extLst>
                </p:cNvPr>
                <p:cNvGrpSpPr/>
                <p:nvPr/>
              </p:nvGrpSpPr>
              <p:grpSpPr>
                <a:xfrm>
                  <a:off x="6657066" y="4230815"/>
                  <a:ext cx="360040" cy="780826"/>
                  <a:chOff x="2052279" y="1284245"/>
                  <a:chExt cx="360040" cy="780826"/>
                </a:xfrm>
              </p:grpSpPr>
              <p:sp>
                <p:nvSpPr>
                  <p:cNvPr id="110" name="Afgeronde rechthoek 68">
                    <a:extLst>
                      <a:ext uri="{FF2B5EF4-FFF2-40B4-BE49-F238E27FC236}">
                        <a16:creationId xmlns:a16="http://schemas.microsoft.com/office/drawing/2014/main" id="{05371ECC-5B70-49F2-BBE4-033A82E6F25D}"/>
                      </a:ext>
                    </a:extLst>
                  </p:cNvPr>
                  <p:cNvSpPr/>
                  <p:nvPr/>
                </p:nvSpPr>
                <p:spPr>
                  <a:xfrm>
                    <a:off x="2052279" y="1284245"/>
                    <a:ext cx="360040" cy="780290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1" name="Rechthoek 69">
                    <a:extLst>
                      <a:ext uri="{FF2B5EF4-FFF2-40B4-BE49-F238E27FC236}">
                        <a16:creationId xmlns:a16="http://schemas.microsoft.com/office/drawing/2014/main" id="{2D1D4081-EAAB-496C-943D-F1257F08CD08}"/>
                      </a:ext>
                    </a:extLst>
                  </p:cNvPr>
                  <p:cNvSpPr/>
                  <p:nvPr/>
                </p:nvSpPr>
                <p:spPr>
                  <a:xfrm>
                    <a:off x="2052279" y="1715233"/>
                    <a:ext cx="360040" cy="349838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2" name="Rechthoek 70">
                    <a:extLst>
                      <a:ext uri="{FF2B5EF4-FFF2-40B4-BE49-F238E27FC236}">
                        <a16:creationId xmlns:a16="http://schemas.microsoft.com/office/drawing/2014/main" id="{619E575A-B780-49D3-8689-4A2168E5B70A}"/>
                      </a:ext>
                    </a:extLst>
                  </p:cNvPr>
                  <p:cNvSpPr/>
                  <p:nvPr/>
                </p:nvSpPr>
                <p:spPr>
                  <a:xfrm>
                    <a:off x="2088202" y="138743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3" name="Rechthoek 71">
                    <a:extLst>
                      <a:ext uri="{FF2B5EF4-FFF2-40B4-BE49-F238E27FC236}">
                        <a16:creationId xmlns:a16="http://schemas.microsoft.com/office/drawing/2014/main" id="{5BC1B89E-9E11-4B2B-9B80-FC1C46B041ED}"/>
                      </a:ext>
                    </a:extLst>
                  </p:cNvPr>
                  <p:cNvSpPr/>
                  <p:nvPr/>
                </p:nvSpPr>
                <p:spPr>
                  <a:xfrm>
                    <a:off x="2088202" y="186729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4" name="Rechthoek 72">
                    <a:extLst>
                      <a:ext uri="{FF2B5EF4-FFF2-40B4-BE49-F238E27FC236}">
                        <a16:creationId xmlns:a16="http://schemas.microsoft.com/office/drawing/2014/main" id="{EA19AFE6-DCC7-4D60-9FBC-61A2C73C81ED}"/>
                      </a:ext>
                    </a:extLst>
                  </p:cNvPr>
                  <p:cNvSpPr/>
                  <p:nvPr/>
                </p:nvSpPr>
                <p:spPr>
                  <a:xfrm>
                    <a:off x="2088202" y="194010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70E9DD5A-697C-48FF-A6F7-23C5E86F29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11216" y="4720190"/>
                <a:ext cx="631679" cy="627252"/>
                <a:chOff x="7794047" y="3695494"/>
                <a:chExt cx="842255" cy="835057"/>
              </a:xfrm>
            </p:grpSpPr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43FB4140-035D-4DED-B00D-9AD826F5E1A3}"/>
                    </a:ext>
                  </a:extLst>
                </p:cNvPr>
                <p:cNvSpPr/>
                <p:nvPr/>
              </p:nvSpPr>
              <p:spPr>
                <a:xfrm>
                  <a:off x="7799659" y="3701834"/>
                  <a:ext cx="827632" cy="828464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nl-NL" sz="1013" dirty="0"/>
                </a:p>
              </p:txBody>
            </p:sp>
            <p:sp>
              <p:nvSpPr>
                <p:cNvPr id="107" name="Freeform 8">
                  <a:extLst>
                    <a:ext uri="{FF2B5EF4-FFF2-40B4-BE49-F238E27FC236}">
                      <a16:creationId xmlns:a16="http://schemas.microsoft.com/office/drawing/2014/main" id="{34864BD6-107D-4DBC-825C-D93C1BBE95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94047" y="3695494"/>
                  <a:ext cx="842255" cy="835057"/>
                </a:xfrm>
                <a:custGeom>
                  <a:avLst/>
                  <a:gdLst>
                    <a:gd name="T0" fmla="*/ 1020 w 1753"/>
                    <a:gd name="T1" fmla="*/ 1144 h 1742"/>
                    <a:gd name="T2" fmla="*/ 995 w 1753"/>
                    <a:gd name="T3" fmla="*/ 1224 h 1742"/>
                    <a:gd name="T4" fmla="*/ 705 w 1753"/>
                    <a:gd name="T5" fmla="*/ 1168 h 1742"/>
                    <a:gd name="T6" fmla="*/ 1270 w 1753"/>
                    <a:gd name="T7" fmla="*/ 1070 h 1742"/>
                    <a:gd name="T8" fmla="*/ 1302 w 1753"/>
                    <a:gd name="T9" fmla="*/ 1202 h 1742"/>
                    <a:gd name="T10" fmla="*/ 1183 w 1753"/>
                    <a:gd name="T11" fmla="*/ 1261 h 1742"/>
                    <a:gd name="T12" fmla="*/ 1099 w 1753"/>
                    <a:gd name="T13" fmla="*/ 1179 h 1742"/>
                    <a:gd name="T14" fmla="*/ 1157 w 1753"/>
                    <a:gd name="T15" fmla="*/ 1061 h 1742"/>
                    <a:gd name="T16" fmla="*/ 586 w 1753"/>
                    <a:gd name="T17" fmla="*/ 1059 h 1742"/>
                    <a:gd name="T18" fmla="*/ 619 w 1753"/>
                    <a:gd name="T19" fmla="*/ 1191 h 1742"/>
                    <a:gd name="T20" fmla="*/ 504 w 1753"/>
                    <a:gd name="T21" fmla="*/ 1251 h 1742"/>
                    <a:gd name="T22" fmla="*/ 417 w 1753"/>
                    <a:gd name="T23" fmla="*/ 1172 h 1742"/>
                    <a:gd name="T24" fmla="*/ 472 w 1753"/>
                    <a:gd name="T25" fmla="*/ 1049 h 1742"/>
                    <a:gd name="T26" fmla="*/ 1176 w 1753"/>
                    <a:gd name="T27" fmla="*/ 847 h 1742"/>
                    <a:gd name="T28" fmla="*/ 1157 w 1753"/>
                    <a:gd name="T29" fmla="*/ 978 h 1742"/>
                    <a:gd name="T30" fmla="*/ 1012 w 1753"/>
                    <a:gd name="T31" fmla="*/ 655 h 1742"/>
                    <a:gd name="T32" fmla="*/ 826 w 1753"/>
                    <a:gd name="T33" fmla="*/ 611 h 1742"/>
                    <a:gd name="T34" fmla="*/ 784 w 1753"/>
                    <a:gd name="T35" fmla="*/ 715 h 1742"/>
                    <a:gd name="T36" fmla="*/ 575 w 1753"/>
                    <a:gd name="T37" fmla="*/ 969 h 1742"/>
                    <a:gd name="T38" fmla="*/ 759 w 1753"/>
                    <a:gd name="T39" fmla="*/ 622 h 1742"/>
                    <a:gd name="T40" fmla="*/ 1038 w 1753"/>
                    <a:gd name="T41" fmla="*/ 410 h 1742"/>
                    <a:gd name="T42" fmla="*/ 1040 w 1753"/>
                    <a:gd name="T43" fmla="*/ 544 h 1742"/>
                    <a:gd name="T44" fmla="*/ 910 w 1753"/>
                    <a:gd name="T45" fmla="*/ 576 h 1742"/>
                    <a:gd name="T46" fmla="*/ 848 w 1753"/>
                    <a:gd name="T47" fmla="*/ 480 h 1742"/>
                    <a:gd name="T48" fmla="*/ 929 w 1753"/>
                    <a:gd name="T49" fmla="*/ 375 h 1742"/>
                    <a:gd name="T50" fmla="*/ 658 w 1753"/>
                    <a:gd name="T51" fmla="*/ 158 h 1742"/>
                    <a:gd name="T52" fmla="*/ 872 w 1753"/>
                    <a:gd name="T53" fmla="*/ 313 h 1742"/>
                    <a:gd name="T54" fmla="*/ 683 w 1753"/>
                    <a:gd name="T55" fmla="*/ 258 h 1742"/>
                    <a:gd name="T56" fmla="*/ 398 w 1753"/>
                    <a:gd name="T57" fmla="*/ 298 h 1742"/>
                    <a:gd name="T58" fmla="*/ 185 w 1753"/>
                    <a:gd name="T59" fmla="*/ 580 h 1742"/>
                    <a:gd name="T60" fmla="*/ 127 w 1753"/>
                    <a:gd name="T61" fmla="*/ 892 h 1742"/>
                    <a:gd name="T62" fmla="*/ 314 w 1753"/>
                    <a:gd name="T63" fmla="*/ 1033 h 1742"/>
                    <a:gd name="T64" fmla="*/ 236 w 1753"/>
                    <a:gd name="T65" fmla="*/ 1080 h 1742"/>
                    <a:gd name="T66" fmla="*/ 156 w 1753"/>
                    <a:gd name="T67" fmla="*/ 1079 h 1742"/>
                    <a:gd name="T68" fmla="*/ 333 w 1753"/>
                    <a:gd name="T69" fmla="*/ 1385 h 1742"/>
                    <a:gd name="T70" fmla="*/ 491 w 1753"/>
                    <a:gd name="T71" fmla="*/ 1327 h 1742"/>
                    <a:gd name="T72" fmla="*/ 619 w 1753"/>
                    <a:gd name="T73" fmla="*/ 1572 h 1742"/>
                    <a:gd name="T74" fmla="*/ 996 w 1753"/>
                    <a:gd name="T75" fmla="*/ 1607 h 1742"/>
                    <a:gd name="T76" fmla="*/ 1159 w 1753"/>
                    <a:gd name="T77" fmla="*/ 1433 h 1742"/>
                    <a:gd name="T78" fmla="*/ 1251 w 1753"/>
                    <a:gd name="T79" fmla="*/ 1337 h 1742"/>
                    <a:gd name="T80" fmla="*/ 1310 w 1753"/>
                    <a:gd name="T81" fmla="*/ 1478 h 1742"/>
                    <a:gd name="T82" fmla="*/ 1535 w 1753"/>
                    <a:gd name="T83" fmla="*/ 1226 h 1742"/>
                    <a:gd name="T84" fmla="*/ 1530 w 1753"/>
                    <a:gd name="T85" fmla="*/ 1076 h 1742"/>
                    <a:gd name="T86" fmla="*/ 1369 w 1753"/>
                    <a:gd name="T87" fmla="*/ 1068 h 1742"/>
                    <a:gd name="T88" fmla="*/ 1626 w 1753"/>
                    <a:gd name="T89" fmla="*/ 899 h 1742"/>
                    <a:gd name="T90" fmla="*/ 1577 w 1753"/>
                    <a:gd name="T91" fmla="*/ 605 h 1742"/>
                    <a:gd name="T92" fmla="*/ 1359 w 1753"/>
                    <a:gd name="T93" fmla="*/ 300 h 1742"/>
                    <a:gd name="T94" fmla="*/ 1097 w 1753"/>
                    <a:gd name="T95" fmla="*/ 359 h 1742"/>
                    <a:gd name="T96" fmla="*/ 1172 w 1753"/>
                    <a:gd name="T97" fmla="*/ 187 h 1742"/>
                    <a:gd name="T98" fmla="*/ 863 w 1753"/>
                    <a:gd name="T99" fmla="*/ 0 h 1742"/>
                    <a:gd name="T100" fmla="*/ 1283 w 1753"/>
                    <a:gd name="T101" fmla="*/ 99 h 1742"/>
                    <a:gd name="T102" fmla="*/ 1600 w 1753"/>
                    <a:gd name="T103" fmla="*/ 377 h 1742"/>
                    <a:gd name="T104" fmla="*/ 1749 w 1753"/>
                    <a:gd name="T105" fmla="*/ 783 h 1742"/>
                    <a:gd name="T106" fmla="*/ 1685 w 1753"/>
                    <a:gd name="T107" fmla="*/ 1212 h 1742"/>
                    <a:gd name="T108" fmla="*/ 1431 w 1753"/>
                    <a:gd name="T109" fmla="*/ 1548 h 1742"/>
                    <a:gd name="T110" fmla="*/ 1040 w 1753"/>
                    <a:gd name="T111" fmla="*/ 1727 h 1742"/>
                    <a:gd name="T112" fmla="*/ 600 w 1753"/>
                    <a:gd name="T113" fmla="*/ 1699 h 1742"/>
                    <a:gd name="T114" fmla="*/ 243 w 1753"/>
                    <a:gd name="T115" fmla="*/ 1475 h 1742"/>
                    <a:gd name="T116" fmla="*/ 31 w 1753"/>
                    <a:gd name="T117" fmla="*/ 1106 h 1742"/>
                    <a:gd name="T118" fmla="*/ 24 w 1753"/>
                    <a:gd name="T119" fmla="*/ 665 h 1742"/>
                    <a:gd name="T120" fmla="*/ 219 w 1753"/>
                    <a:gd name="T121" fmla="*/ 294 h 1742"/>
                    <a:gd name="T122" fmla="*/ 571 w 1753"/>
                    <a:gd name="T123" fmla="*/ 54 h 17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753" h="1742">
                      <a:moveTo>
                        <a:pt x="707" y="1138"/>
                      </a:moveTo>
                      <a:lnTo>
                        <a:pt x="789" y="1145"/>
                      </a:lnTo>
                      <a:lnTo>
                        <a:pt x="874" y="1148"/>
                      </a:lnTo>
                      <a:lnTo>
                        <a:pt x="957" y="1147"/>
                      </a:lnTo>
                      <a:lnTo>
                        <a:pt x="989" y="1146"/>
                      </a:lnTo>
                      <a:lnTo>
                        <a:pt x="1020" y="1144"/>
                      </a:lnTo>
                      <a:lnTo>
                        <a:pt x="1019" y="1149"/>
                      </a:lnTo>
                      <a:lnTo>
                        <a:pt x="1018" y="1154"/>
                      </a:lnTo>
                      <a:lnTo>
                        <a:pt x="1018" y="1161"/>
                      </a:lnTo>
                      <a:lnTo>
                        <a:pt x="1022" y="1191"/>
                      </a:lnTo>
                      <a:lnTo>
                        <a:pt x="1030" y="1221"/>
                      </a:lnTo>
                      <a:lnTo>
                        <a:pt x="995" y="1224"/>
                      </a:lnTo>
                      <a:lnTo>
                        <a:pt x="959" y="1226"/>
                      </a:lnTo>
                      <a:lnTo>
                        <a:pt x="869" y="1226"/>
                      </a:lnTo>
                      <a:lnTo>
                        <a:pt x="782" y="1223"/>
                      </a:lnTo>
                      <a:lnTo>
                        <a:pt x="694" y="1215"/>
                      </a:lnTo>
                      <a:lnTo>
                        <a:pt x="701" y="1192"/>
                      </a:lnTo>
                      <a:lnTo>
                        <a:pt x="705" y="1168"/>
                      </a:lnTo>
                      <a:lnTo>
                        <a:pt x="707" y="1143"/>
                      </a:lnTo>
                      <a:lnTo>
                        <a:pt x="707" y="1138"/>
                      </a:lnTo>
                      <a:close/>
                      <a:moveTo>
                        <a:pt x="1204" y="1049"/>
                      </a:moveTo>
                      <a:lnTo>
                        <a:pt x="1227" y="1052"/>
                      </a:lnTo>
                      <a:lnTo>
                        <a:pt x="1250" y="1059"/>
                      </a:lnTo>
                      <a:lnTo>
                        <a:pt x="1270" y="1070"/>
                      </a:lnTo>
                      <a:lnTo>
                        <a:pt x="1288" y="1087"/>
                      </a:lnTo>
                      <a:lnTo>
                        <a:pt x="1301" y="1107"/>
                      </a:lnTo>
                      <a:lnTo>
                        <a:pt x="1309" y="1129"/>
                      </a:lnTo>
                      <a:lnTo>
                        <a:pt x="1313" y="1155"/>
                      </a:lnTo>
                      <a:lnTo>
                        <a:pt x="1310" y="1180"/>
                      </a:lnTo>
                      <a:lnTo>
                        <a:pt x="1302" y="1202"/>
                      </a:lnTo>
                      <a:lnTo>
                        <a:pt x="1290" y="1223"/>
                      </a:lnTo>
                      <a:lnTo>
                        <a:pt x="1273" y="1239"/>
                      </a:lnTo>
                      <a:lnTo>
                        <a:pt x="1254" y="1252"/>
                      </a:lnTo>
                      <a:lnTo>
                        <a:pt x="1231" y="1261"/>
                      </a:lnTo>
                      <a:lnTo>
                        <a:pt x="1207" y="1264"/>
                      </a:lnTo>
                      <a:lnTo>
                        <a:pt x="1183" y="1261"/>
                      </a:lnTo>
                      <a:lnTo>
                        <a:pt x="1160" y="1254"/>
                      </a:lnTo>
                      <a:lnTo>
                        <a:pt x="1140" y="1242"/>
                      </a:lnTo>
                      <a:lnTo>
                        <a:pt x="1125" y="1229"/>
                      </a:lnTo>
                      <a:lnTo>
                        <a:pt x="1114" y="1215"/>
                      </a:lnTo>
                      <a:lnTo>
                        <a:pt x="1105" y="1198"/>
                      </a:lnTo>
                      <a:lnTo>
                        <a:pt x="1099" y="1179"/>
                      </a:lnTo>
                      <a:lnTo>
                        <a:pt x="1097" y="1158"/>
                      </a:lnTo>
                      <a:lnTo>
                        <a:pt x="1099" y="1134"/>
                      </a:lnTo>
                      <a:lnTo>
                        <a:pt x="1108" y="1111"/>
                      </a:lnTo>
                      <a:lnTo>
                        <a:pt x="1120" y="1091"/>
                      </a:lnTo>
                      <a:lnTo>
                        <a:pt x="1137" y="1074"/>
                      </a:lnTo>
                      <a:lnTo>
                        <a:pt x="1157" y="1061"/>
                      </a:lnTo>
                      <a:lnTo>
                        <a:pt x="1179" y="1053"/>
                      </a:lnTo>
                      <a:lnTo>
                        <a:pt x="1204" y="1049"/>
                      </a:lnTo>
                      <a:close/>
                      <a:moveTo>
                        <a:pt x="520" y="1038"/>
                      </a:moveTo>
                      <a:lnTo>
                        <a:pt x="544" y="1041"/>
                      </a:lnTo>
                      <a:lnTo>
                        <a:pt x="566" y="1047"/>
                      </a:lnTo>
                      <a:lnTo>
                        <a:pt x="586" y="1059"/>
                      </a:lnTo>
                      <a:lnTo>
                        <a:pt x="603" y="1075"/>
                      </a:lnTo>
                      <a:lnTo>
                        <a:pt x="617" y="1095"/>
                      </a:lnTo>
                      <a:lnTo>
                        <a:pt x="625" y="1119"/>
                      </a:lnTo>
                      <a:lnTo>
                        <a:pt x="629" y="1144"/>
                      </a:lnTo>
                      <a:lnTo>
                        <a:pt x="626" y="1168"/>
                      </a:lnTo>
                      <a:lnTo>
                        <a:pt x="619" y="1191"/>
                      </a:lnTo>
                      <a:lnTo>
                        <a:pt x="606" y="1210"/>
                      </a:lnTo>
                      <a:lnTo>
                        <a:pt x="590" y="1227"/>
                      </a:lnTo>
                      <a:lnTo>
                        <a:pt x="570" y="1241"/>
                      </a:lnTo>
                      <a:lnTo>
                        <a:pt x="547" y="1249"/>
                      </a:lnTo>
                      <a:lnTo>
                        <a:pt x="523" y="1252"/>
                      </a:lnTo>
                      <a:lnTo>
                        <a:pt x="504" y="1251"/>
                      </a:lnTo>
                      <a:lnTo>
                        <a:pt x="488" y="1247"/>
                      </a:lnTo>
                      <a:lnTo>
                        <a:pt x="471" y="1241"/>
                      </a:lnTo>
                      <a:lnTo>
                        <a:pt x="457" y="1231"/>
                      </a:lnTo>
                      <a:lnTo>
                        <a:pt x="439" y="1215"/>
                      </a:lnTo>
                      <a:lnTo>
                        <a:pt x="425" y="1195"/>
                      </a:lnTo>
                      <a:lnTo>
                        <a:pt x="417" y="1172"/>
                      </a:lnTo>
                      <a:lnTo>
                        <a:pt x="413" y="1147"/>
                      </a:lnTo>
                      <a:lnTo>
                        <a:pt x="416" y="1122"/>
                      </a:lnTo>
                      <a:lnTo>
                        <a:pt x="423" y="1099"/>
                      </a:lnTo>
                      <a:lnTo>
                        <a:pt x="436" y="1080"/>
                      </a:lnTo>
                      <a:lnTo>
                        <a:pt x="452" y="1062"/>
                      </a:lnTo>
                      <a:lnTo>
                        <a:pt x="472" y="1049"/>
                      </a:lnTo>
                      <a:lnTo>
                        <a:pt x="495" y="1041"/>
                      </a:lnTo>
                      <a:lnTo>
                        <a:pt x="520" y="1038"/>
                      </a:lnTo>
                      <a:close/>
                      <a:moveTo>
                        <a:pt x="1080" y="614"/>
                      </a:moveTo>
                      <a:lnTo>
                        <a:pt x="1116" y="690"/>
                      </a:lnTo>
                      <a:lnTo>
                        <a:pt x="1148" y="768"/>
                      </a:lnTo>
                      <a:lnTo>
                        <a:pt x="1176" y="847"/>
                      </a:lnTo>
                      <a:lnTo>
                        <a:pt x="1201" y="926"/>
                      </a:lnTo>
                      <a:lnTo>
                        <a:pt x="1206" y="949"/>
                      </a:lnTo>
                      <a:lnTo>
                        <a:pt x="1212" y="973"/>
                      </a:lnTo>
                      <a:lnTo>
                        <a:pt x="1202" y="973"/>
                      </a:lnTo>
                      <a:lnTo>
                        <a:pt x="1178" y="974"/>
                      </a:lnTo>
                      <a:lnTo>
                        <a:pt x="1157" y="978"/>
                      </a:lnTo>
                      <a:lnTo>
                        <a:pt x="1135" y="985"/>
                      </a:lnTo>
                      <a:lnTo>
                        <a:pt x="1125" y="947"/>
                      </a:lnTo>
                      <a:lnTo>
                        <a:pt x="1102" y="872"/>
                      </a:lnTo>
                      <a:lnTo>
                        <a:pt x="1075" y="798"/>
                      </a:lnTo>
                      <a:lnTo>
                        <a:pt x="1045" y="725"/>
                      </a:lnTo>
                      <a:lnTo>
                        <a:pt x="1012" y="655"/>
                      </a:lnTo>
                      <a:lnTo>
                        <a:pt x="1037" y="644"/>
                      </a:lnTo>
                      <a:lnTo>
                        <a:pt x="1060" y="631"/>
                      </a:lnTo>
                      <a:lnTo>
                        <a:pt x="1080" y="614"/>
                      </a:lnTo>
                      <a:close/>
                      <a:moveTo>
                        <a:pt x="799" y="578"/>
                      </a:moveTo>
                      <a:lnTo>
                        <a:pt x="811" y="595"/>
                      </a:lnTo>
                      <a:lnTo>
                        <a:pt x="826" y="611"/>
                      </a:lnTo>
                      <a:lnTo>
                        <a:pt x="845" y="626"/>
                      </a:lnTo>
                      <a:lnTo>
                        <a:pt x="848" y="629"/>
                      </a:lnTo>
                      <a:lnTo>
                        <a:pt x="851" y="631"/>
                      </a:lnTo>
                      <a:lnTo>
                        <a:pt x="854" y="632"/>
                      </a:lnTo>
                      <a:lnTo>
                        <a:pt x="819" y="674"/>
                      </a:lnTo>
                      <a:lnTo>
                        <a:pt x="784" y="715"/>
                      </a:lnTo>
                      <a:lnTo>
                        <a:pt x="738" y="781"/>
                      </a:lnTo>
                      <a:lnTo>
                        <a:pt x="697" y="849"/>
                      </a:lnTo>
                      <a:lnTo>
                        <a:pt x="657" y="919"/>
                      </a:lnTo>
                      <a:lnTo>
                        <a:pt x="623" y="990"/>
                      </a:lnTo>
                      <a:lnTo>
                        <a:pt x="600" y="977"/>
                      </a:lnTo>
                      <a:lnTo>
                        <a:pt x="575" y="969"/>
                      </a:lnTo>
                      <a:lnTo>
                        <a:pt x="549" y="962"/>
                      </a:lnTo>
                      <a:lnTo>
                        <a:pt x="586" y="885"/>
                      </a:lnTo>
                      <a:lnTo>
                        <a:pt x="627" y="811"/>
                      </a:lnTo>
                      <a:lnTo>
                        <a:pt x="673" y="738"/>
                      </a:lnTo>
                      <a:lnTo>
                        <a:pt x="723" y="670"/>
                      </a:lnTo>
                      <a:lnTo>
                        <a:pt x="759" y="622"/>
                      </a:lnTo>
                      <a:lnTo>
                        <a:pt x="799" y="578"/>
                      </a:lnTo>
                      <a:close/>
                      <a:moveTo>
                        <a:pt x="954" y="371"/>
                      </a:moveTo>
                      <a:lnTo>
                        <a:pt x="978" y="374"/>
                      </a:lnTo>
                      <a:lnTo>
                        <a:pt x="999" y="381"/>
                      </a:lnTo>
                      <a:lnTo>
                        <a:pt x="1020" y="393"/>
                      </a:lnTo>
                      <a:lnTo>
                        <a:pt x="1038" y="410"/>
                      </a:lnTo>
                      <a:lnTo>
                        <a:pt x="1050" y="430"/>
                      </a:lnTo>
                      <a:lnTo>
                        <a:pt x="1060" y="453"/>
                      </a:lnTo>
                      <a:lnTo>
                        <a:pt x="1064" y="476"/>
                      </a:lnTo>
                      <a:lnTo>
                        <a:pt x="1061" y="501"/>
                      </a:lnTo>
                      <a:lnTo>
                        <a:pt x="1053" y="524"/>
                      </a:lnTo>
                      <a:lnTo>
                        <a:pt x="1040" y="544"/>
                      </a:lnTo>
                      <a:lnTo>
                        <a:pt x="1024" y="560"/>
                      </a:lnTo>
                      <a:lnTo>
                        <a:pt x="1005" y="574"/>
                      </a:lnTo>
                      <a:lnTo>
                        <a:pt x="982" y="582"/>
                      </a:lnTo>
                      <a:lnTo>
                        <a:pt x="957" y="585"/>
                      </a:lnTo>
                      <a:lnTo>
                        <a:pt x="933" y="583"/>
                      </a:lnTo>
                      <a:lnTo>
                        <a:pt x="910" y="576"/>
                      </a:lnTo>
                      <a:lnTo>
                        <a:pt x="891" y="565"/>
                      </a:lnTo>
                      <a:lnTo>
                        <a:pt x="877" y="552"/>
                      </a:lnTo>
                      <a:lnTo>
                        <a:pt x="864" y="537"/>
                      </a:lnTo>
                      <a:lnTo>
                        <a:pt x="855" y="520"/>
                      </a:lnTo>
                      <a:lnTo>
                        <a:pt x="850" y="500"/>
                      </a:lnTo>
                      <a:lnTo>
                        <a:pt x="848" y="480"/>
                      </a:lnTo>
                      <a:lnTo>
                        <a:pt x="850" y="456"/>
                      </a:lnTo>
                      <a:lnTo>
                        <a:pt x="857" y="433"/>
                      </a:lnTo>
                      <a:lnTo>
                        <a:pt x="869" y="412"/>
                      </a:lnTo>
                      <a:lnTo>
                        <a:pt x="886" y="395"/>
                      </a:lnTo>
                      <a:lnTo>
                        <a:pt x="906" y="383"/>
                      </a:lnTo>
                      <a:lnTo>
                        <a:pt x="929" y="375"/>
                      </a:lnTo>
                      <a:lnTo>
                        <a:pt x="954" y="371"/>
                      </a:lnTo>
                      <a:close/>
                      <a:moveTo>
                        <a:pt x="865" y="127"/>
                      </a:moveTo>
                      <a:lnTo>
                        <a:pt x="812" y="129"/>
                      </a:lnTo>
                      <a:lnTo>
                        <a:pt x="760" y="135"/>
                      </a:lnTo>
                      <a:lnTo>
                        <a:pt x="708" y="144"/>
                      </a:lnTo>
                      <a:lnTo>
                        <a:pt x="658" y="158"/>
                      </a:lnTo>
                      <a:lnTo>
                        <a:pt x="698" y="177"/>
                      </a:lnTo>
                      <a:lnTo>
                        <a:pt x="735" y="200"/>
                      </a:lnTo>
                      <a:lnTo>
                        <a:pt x="773" y="226"/>
                      </a:lnTo>
                      <a:lnTo>
                        <a:pt x="807" y="253"/>
                      </a:lnTo>
                      <a:lnTo>
                        <a:pt x="840" y="282"/>
                      </a:lnTo>
                      <a:lnTo>
                        <a:pt x="872" y="313"/>
                      </a:lnTo>
                      <a:lnTo>
                        <a:pt x="849" y="327"/>
                      </a:lnTo>
                      <a:lnTo>
                        <a:pt x="828" y="344"/>
                      </a:lnTo>
                      <a:lnTo>
                        <a:pt x="810" y="363"/>
                      </a:lnTo>
                      <a:lnTo>
                        <a:pt x="769" y="323"/>
                      </a:lnTo>
                      <a:lnTo>
                        <a:pt x="726" y="287"/>
                      </a:lnTo>
                      <a:lnTo>
                        <a:pt x="683" y="258"/>
                      </a:lnTo>
                      <a:lnTo>
                        <a:pt x="640" y="235"/>
                      </a:lnTo>
                      <a:lnTo>
                        <a:pt x="594" y="215"/>
                      </a:lnTo>
                      <a:lnTo>
                        <a:pt x="549" y="201"/>
                      </a:lnTo>
                      <a:lnTo>
                        <a:pt x="496" y="229"/>
                      </a:lnTo>
                      <a:lnTo>
                        <a:pt x="445" y="261"/>
                      </a:lnTo>
                      <a:lnTo>
                        <a:pt x="398" y="298"/>
                      </a:lnTo>
                      <a:lnTo>
                        <a:pt x="354" y="337"/>
                      </a:lnTo>
                      <a:lnTo>
                        <a:pt x="313" y="380"/>
                      </a:lnTo>
                      <a:lnTo>
                        <a:pt x="276" y="426"/>
                      </a:lnTo>
                      <a:lnTo>
                        <a:pt x="241" y="474"/>
                      </a:lnTo>
                      <a:lnTo>
                        <a:pt x="211" y="526"/>
                      </a:lnTo>
                      <a:lnTo>
                        <a:pt x="185" y="580"/>
                      </a:lnTo>
                      <a:lnTo>
                        <a:pt x="163" y="637"/>
                      </a:lnTo>
                      <a:lnTo>
                        <a:pt x="147" y="695"/>
                      </a:lnTo>
                      <a:lnTo>
                        <a:pt x="135" y="757"/>
                      </a:lnTo>
                      <a:lnTo>
                        <a:pt x="128" y="819"/>
                      </a:lnTo>
                      <a:lnTo>
                        <a:pt x="126" y="882"/>
                      </a:lnTo>
                      <a:lnTo>
                        <a:pt x="127" y="892"/>
                      </a:lnTo>
                      <a:lnTo>
                        <a:pt x="127" y="902"/>
                      </a:lnTo>
                      <a:lnTo>
                        <a:pt x="158" y="932"/>
                      </a:lnTo>
                      <a:lnTo>
                        <a:pt x="193" y="961"/>
                      </a:lnTo>
                      <a:lnTo>
                        <a:pt x="230" y="987"/>
                      </a:lnTo>
                      <a:lnTo>
                        <a:pt x="270" y="1010"/>
                      </a:lnTo>
                      <a:lnTo>
                        <a:pt x="314" y="1033"/>
                      </a:lnTo>
                      <a:lnTo>
                        <a:pt x="361" y="1053"/>
                      </a:lnTo>
                      <a:lnTo>
                        <a:pt x="349" y="1076"/>
                      </a:lnTo>
                      <a:lnTo>
                        <a:pt x="341" y="1100"/>
                      </a:lnTo>
                      <a:lnTo>
                        <a:pt x="337" y="1126"/>
                      </a:lnTo>
                      <a:lnTo>
                        <a:pt x="285" y="1105"/>
                      </a:lnTo>
                      <a:lnTo>
                        <a:pt x="236" y="1080"/>
                      </a:lnTo>
                      <a:lnTo>
                        <a:pt x="189" y="1053"/>
                      </a:lnTo>
                      <a:lnTo>
                        <a:pt x="147" y="1022"/>
                      </a:lnTo>
                      <a:lnTo>
                        <a:pt x="145" y="1021"/>
                      </a:lnTo>
                      <a:lnTo>
                        <a:pt x="144" y="1020"/>
                      </a:lnTo>
                      <a:lnTo>
                        <a:pt x="141" y="1018"/>
                      </a:lnTo>
                      <a:lnTo>
                        <a:pt x="156" y="1079"/>
                      </a:lnTo>
                      <a:lnTo>
                        <a:pt x="175" y="1136"/>
                      </a:lnTo>
                      <a:lnTo>
                        <a:pt x="199" y="1191"/>
                      </a:lnTo>
                      <a:lnTo>
                        <a:pt x="227" y="1244"/>
                      </a:lnTo>
                      <a:lnTo>
                        <a:pt x="259" y="1293"/>
                      </a:lnTo>
                      <a:lnTo>
                        <a:pt x="294" y="1340"/>
                      </a:lnTo>
                      <a:lnTo>
                        <a:pt x="333" y="1385"/>
                      </a:lnTo>
                      <a:lnTo>
                        <a:pt x="375" y="1425"/>
                      </a:lnTo>
                      <a:lnTo>
                        <a:pt x="421" y="1464"/>
                      </a:lnTo>
                      <a:lnTo>
                        <a:pt x="428" y="1388"/>
                      </a:lnTo>
                      <a:lnTo>
                        <a:pt x="441" y="1311"/>
                      </a:lnTo>
                      <a:lnTo>
                        <a:pt x="465" y="1320"/>
                      </a:lnTo>
                      <a:lnTo>
                        <a:pt x="491" y="1327"/>
                      </a:lnTo>
                      <a:lnTo>
                        <a:pt x="516" y="1330"/>
                      </a:lnTo>
                      <a:lnTo>
                        <a:pt x="508" y="1391"/>
                      </a:lnTo>
                      <a:lnTo>
                        <a:pt x="501" y="1453"/>
                      </a:lnTo>
                      <a:lnTo>
                        <a:pt x="498" y="1515"/>
                      </a:lnTo>
                      <a:lnTo>
                        <a:pt x="557" y="1546"/>
                      </a:lnTo>
                      <a:lnTo>
                        <a:pt x="619" y="1572"/>
                      </a:lnTo>
                      <a:lnTo>
                        <a:pt x="683" y="1591"/>
                      </a:lnTo>
                      <a:lnTo>
                        <a:pt x="749" y="1606"/>
                      </a:lnTo>
                      <a:lnTo>
                        <a:pt x="817" y="1615"/>
                      </a:lnTo>
                      <a:lnTo>
                        <a:pt x="887" y="1617"/>
                      </a:lnTo>
                      <a:lnTo>
                        <a:pt x="942" y="1614"/>
                      </a:lnTo>
                      <a:lnTo>
                        <a:pt x="996" y="1607"/>
                      </a:lnTo>
                      <a:lnTo>
                        <a:pt x="1049" y="1596"/>
                      </a:lnTo>
                      <a:lnTo>
                        <a:pt x="1100" y="1582"/>
                      </a:lnTo>
                      <a:lnTo>
                        <a:pt x="1120" y="1551"/>
                      </a:lnTo>
                      <a:lnTo>
                        <a:pt x="1136" y="1516"/>
                      </a:lnTo>
                      <a:lnTo>
                        <a:pt x="1149" y="1476"/>
                      </a:lnTo>
                      <a:lnTo>
                        <a:pt x="1159" y="1433"/>
                      </a:lnTo>
                      <a:lnTo>
                        <a:pt x="1166" y="1387"/>
                      </a:lnTo>
                      <a:lnTo>
                        <a:pt x="1170" y="1338"/>
                      </a:lnTo>
                      <a:lnTo>
                        <a:pt x="1190" y="1341"/>
                      </a:lnTo>
                      <a:lnTo>
                        <a:pt x="1207" y="1341"/>
                      </a:lnTo>
                      <a:lnTo>
                        <a:pt x="1229" y="1340"/>
                      </a:lnTo>
                      <a:lnTo>
                        <a:pt x="1251" y="1337"/>
                      </a:lnTo>
                      <a:lnTo>
                        <a:pt x="1246" y="1390"/>
                      </a:lnTo>
                      <a:lnTo>
                        <a:pt x="1238" y="1442"/>
                      </a:lnTo>
                      <a:lnTo>
                        <a:pt x="1226" y="1492"/>
                      </a:lnTo>
                      <a:lnTo>
                        <a:pt x="1211" y="1538"/>
                      </a:lnTo>
                      <a:lnTo>
                        <a:pt x="1262" y="1510"/>
                      </a:lnTo>
                      <a:lnTo>
                        <a:pt x="1310" y="1478"/>
                      </a:lnTo>
                      <a:lnTo>
                        <a:pt x="1357" y="1443"/>
                      </a:lnTo>
                      <a:lnTo>
                        <a:pt x="1400" y="1405"/>
                      </a:lnTo>
                      <a:lnTo>
                        <a:pt x="1440" y="1362"/>
                      </a:lnTo>
                      <a:lnTo>
                        <a:pt x="1477" y="1317"/>
                      </a:lnTo>
                      <a:lnTo>
                        <a:pt x="1508" y="1273"/>
                      </a:lnTo>
                      <a:lnTo>
                        <a:pt x="1535" y="1226"/>
                      </a:lnTo>
                      <a:lnTo>
                        <a:pt x="1560" y="1178"/>
                      </a:lnTo>
                      <a:lnTo>
                        <a:pt x="1581" y="1127"/>
                      </a:lnTo>
                      <a:lnTo>
                        <a:pt x="1597" y="1074"/>
                      </a:lnTo>
                      <a:lnTo>
                        <a:pt x="1611" y="1020"/>
                      </a:lnTo>
                      <a:lnTo>
                        <a:pt x="1571" y="1051"/>
                      </a:lnTo>
                      <a:lnTo>
                        <a:pt x="1530" y="1076"/>
                      </a:lnTo>
                      <a:lnTo>
                        <a:pt x="1486" y="1101"/>
                      </a:lnTo>
                      <a:lnTo>
                        <a:pt x="1439" y="1124"/>
                      </a:lnTo>
                      <a:lnTo>
                        <a:pt x="1389" y="1144"/>
                      </a:lnTo>
                      <a:lnTo>
                        <a:pt x="1386" y="1117"/>
                      </a:lnTo>
                      <a:lnTo>
                        <a:pt x="1379" y="1092"/>
                      </a:lnTo>
                      <a:lnTo>
                        <a:pt x="1369" y="1068"/>
                      </a:lnTo>
                      <a:lnTo>
                        <a:pt x="1421" y="1046"/>
                      </a:lnTo>
                      <a:lnTo>
                        <a:pt x="1470" y="1022"/>
                      </a:lnTo>
                      <a:lnTo>
                        <a:pt x="1514" y="996"/>
                      </a:lnTo>
                      <a:lnTo>
                        <a:pt x="1556" y="965"/>
                      </a:lnTo>
                      <a:lnTo>
                        <a:pt x="1593" y="933"/>
                      </a:lnTo>
                      <a:lnTo>
                        <a:pt x="1626" y="899"/>
                      </a:lnTo>
                      <a:lnTo>
                        <a:pt x="1627" y="879"/>
                      </a:lnTo>
                      <a:lnTo>
                        <a:pt x="1627" y="861"/>
                      </a:lnTo>
                      <a:lnTo>
                        <a:pt x="1622" y="793"/>
                      </a:lnTo>
                      <a:lnTo>
                        <a:pt x="1613" y="729"/>
                      </a:lnTo>
                      <a:lnTo>
                        <a:pt x="1597" y="665"/>
                      </a:lnTo>
                      <a:lnTo>
                        <a:pt x="1577" y="605"/>
                      </a:lnTo>
                      <a:lnTo>
                        <a:pt x="1552" y="546"/>
                      </a:lnTo>
                      <a:lnTo>
                        <a:pt x="1522" y="491"/>
                      </a:lnTo>
                      <a:lnTo>
                        <a:pt x="1486" y="438"/>
                      </a:lnTo>
                      <a:lnTo>
                        <a:pt x="1448" y="388"/>
                      </a:lnTo>
                      <a:lnTo>
                        <a:pt x="1405" y="342"/>
                      </a:lnTo>
                      <a:lnTo>
                        <a:pt x="1359" y="300"/>
                      </a:lnTo>
                      <a:lnTo>
                        <a:pt x="1298" y="320"/>
                      </a:lnTo>
                      <a:lnTo>
                        <a:pt x="1239" y="344"/>
                      </a:lnTo>
                      <a:lnTo>
                        <a:pt x="1181" y="372"/>
                      </a:lnTo>
                      <a:lnTo>
                        <a:pt x="1125" y="403"/>
                      </a:lnTo>
                      <a:lnTo>
                        <a:pt x="1113" y="381"/>
                      </a:lnTo>
                      <a:lnTo>
                        <a:pt x="1097" y="359"/>
                      </a:lnTo>
                      <a:lnTo>
                        <a:pt x="1079" y="340"/>
                      </a:lnTo>
                      <a:lnTo>
                        <a:pt x="1144" y="303"/>
                      </a:lnTo>
                      <a:lnTo>
                        <a:pt x="1212" y="271"/>
                      </a:lnTo>
                      <a:lnTo>
                        <a:pt x="1280" y="244"/>
                      </a:lnTo>
                      <a:lnTo>
                        <a:pt x="1227" y="213"/>
                      </a:lnTo>
                      <a:lnTo>
                        <a:pt x="1172" y="187"/>
                      </a:lnTo>
                      <a:lnTo>
                        <a:pt x="1115" y="165"/>
                      </a:lnTo>
                      <a:lnTo>
                        <a:pt x="1056" y="147"/>
                      </a:lnTo>
                      <a:lnTo>
                        <a:pt x="993" y="135"/>
                      </a:lnTo>
                      <a:lnTo>
                        <a:pt x="930" y="129"/>
                      </a:lnTo>
                      <a:lnTo>
                        <a:pt x="865" y="127"/>
                      </a:lnTo>
                      <a:close/>
                      <a:moveTo>
                        <a:pt x="863" y="0"/>
                      </a:moveTo>
                      <a:lnTo>
                        <a:pt x="938" y="2"/>
                      </a:lnTo>
                      <a:lnTo>
                        <a:pt x="1012" y="10"/>
                      </a:lnTo>
                      <a:lnTo>
                        <a:pt x="1083" y="24"/>
                      </a:lnTo>
                      <a:lnTo>
                        <a:pt x="1152" y="43"/>
                      </a:lnTo>
                      <a:lnTo>
                        <a:pt x="1219" y="68"/>
                      </a:lnTo>
                      <a:lnTo>
                        <a:pt x="1283" y="99"/>
                      </a:lnTo>
                      <a:lnTo>
                        <a:pt x="1345" y="134"/>
                      </a:lnTo>
                      <a:lnTo>
                        <a:pt x="1403" y="173"/>
                      </a:lnTo>
                      <a:lnTo>
                        <a:pt x="1458" y="218"/>
                      </a:lnTo>
                      <a:lnTo>
                        <a:pt x="1509" y="268"/>
                      </a:lnTo>
                      <a:lnTo>
                        <a:pt x="1557" y="321"/>
                      </a:lnTo>
                      <a:lnTo>
                        <a:pt x="1600" y="377"/>
                      </a:lnTo>
                      <a:lnTo>
                        <a:pt x="1638" y="438"/>
                      </a:lnTo>
                      <a:lnTo>
                        <a:pt x="1671" y="501"/>
                      </a:lnTo>
                      <a:lnTo>
                        <a:pt x="1699" y="568"/>
                      </a:lnTo>
                      <a:lnTo>
                        <a:pt x="1721" y="637"/>
                      </a:lnTo>
                      <a:lnTo>
                        <a:pt x="1738" y="709"/>
                      </a:lnTo>
                      <a:lnTo>
                        <a:pt x="1749" y="783"/>
                      </a:lnTo>
                      <a:lnTo>
                        <a:pt x="1753" y="858"/>
                      </a:lnTo>
                      <a:lnTo>
                        <a:pt x="1751" y="933"/>
                      </a:lnTo>
                      <a:lnTo>
                        <a:pt x="1743" y="1006"/>
                      </a:lnTo>
                      <a:lnTo>
                        <a:pt x="1730" y="1076"/>
                      </a:lnTo>
                      <a:lnTo>
                        <a:pt x="1710" y="1146"/>
                      </a:lnTo>
                      <a:lnTo>
                        <a:pt x="1685" y="1212"/>
                      </a:lnTo>
                      <a:lnTo>
                        <a:pt x="1654" y="1276"/>
                      </a:lnTo>
                      <a:lnTo>
                        <a:pt x="1618" y="1337"/>
                      </a:lnTo>
                      <a:lnTo>
                        <a:pt x="1579" y="1394"/>
                      </a:lnTo>
                      <a:lnTo>
                        <a:pt x="1534" y="1449"/>
                      </a:lnTo>
                      <a:lnTo>
                        <a:pt x="1484" y="1500"/>
                      </a:lnTo>
                      <a:lnTo>
                        <a:pt x="1431" y="1548"/>
                      </a:lnTo>
                      <a:lnTo>
                        <a:pt x="1374" y="1590"/>
                      </a:lnTo>
                      <a:lnTo>
                        <a:pt x="1313" y="1628"/>
                      </a:lnTo>
                      <a:lnTo>
                        <a:pt x="1249" y="1661"/>
                      </a:lnTo>
                      <a:lnTo>
                        <a:pt x="1181" y="1689"/>
                      </a:lnTo>
                      <a:lnTo>
                        <a:pt x="1112" y="1711"/>
                      </a:lnTo>
                      <a:lnTo>
                        <a:pt x="1040" y="1727"/>
                      </a:lnTo>
                      <a:lnTo>
                        <a:pt x="965" y="1738"/>
                      </a:lnTo>
                      <a:lnTo>
                        <a:pt x="889" y="1742"/>
                      </a:lnTo>
                      <a:lnTo>
                        <a:pt x="814" y="1741"/>
                      </a:lnTo>
                      <a:lnTo>
                        <a:pt x="742" y="1733"/>
                      </a:lnTo>
                      <a:lnTo>
                        <a:pt x="670" y="1718"/>
                      </a:lnTo>
                      <a:lnTo>
                        <a:pt x="600" y="1699"/>
                      </a:lnTo>
                      <a:lnTo>
                        <a:pt x="534" y="1674"/>
                      </a:lnTo>
                      <a:lnTo>
                        <a:pt x="469" y="1644"/>
                      </a:lnTo>
                      <a:lnTo>
                        <a:pt x="408" y="1609"/>
                      </a:lnTo>
                      <a:lnTo>
                        <a:pt x="350" y="1569"/>
                      </a:lnTo>
                      <a:lnTo>
                        <a:pt x="294" y="1524"/>
                      </a:lnTo>
                      <a:lnTo>
                        <a:pt x="243" y="1475"/>
                      </a:lnTo>
                      <a:lnTo>
                        <a:pt x="196" y="1422"/>
                      </a:lnTo>
                      <a:lnTo>
                        <a:pt x="153" y="1365"/>
                      </a:lnTo>
                      <a:lnTo>
                        <a:pt x="114" y="1305"/>
                      </a:lnTo>
                      <a:lnTo>
                        <a:pt x="81" y="1242"/>
                      </a:lnTo>
                      <a:lnTo>
                        <a:pt x="53" y="1175"/>
                      </a:lnTo>
                      <a:lnTo>
                        <a:pt x="31" y="1106"/>
                      </a:lnTo>
                      <a:lnTo>
                        <a:pt x="15" y="1034"/>
                      </a:lnTo>
                      <a:lnTo>
                        <a:pt x="4" y="960"/>
                      </a:lnTo>
                      <a:lnTo>
                        <a:pt x="0" y="884"/>
                      </a:lnTo>
                      <a:lnTo>
                        <a:pt x="2" y="810"/>
                      </a:lnTo>
                      <a:lnTo>
                        <a:pt x="9" y="737"/>
                      </a:lnTo>
                      <a:lnTo>
                        <a:pt x="24" y="665"/>
                      </a:lnTo>
                      <a:lnTo>
                        <a:pt x="44" y="597"/>
                      </a:lnTo>
                      <a:lnTo>
                        <a:pt x="69" y="530"/>
                      </a:lnTo>
                      <a:lnTo>
                        <a:pt x="99" y="467"/>
                      </a:lnTo>
                      <a:lnTo>
                        <a:pt x="134" y="406"/>
                      </a:lnTo>
                      <a:lnTo>
                        <a:pt x="174" y="349"/>
                      </a:lnTo>
                      <a:lnTo>
                        <a:pt x="219" y="294"/>
                      </a:lnTo>
                      <a:lnTo>
                        <a:pt x="268" y="242"/>
                      </a:lnTo>
                      <a:lnTo>
                        <a:pt x="321" y="195"/>
                      </a:lnTo>
                      <a:lnTo>
                        <a:pt x="380" y="152"/>
                      </a:lnTo>
                      <a:lnTo>
                        <a:pt x="440" y="114"/>
                      </a:lnTo>
                      <a:lnTo>
                        <a:pt x="504" y="82"/>
                      </a:lnTo>
                      <a:lnTo>
                        <a:pt x="571" y="54"/>
                      </a:lnTo>
                      <a:lnTo>
                        <a:pt x="641" y="31"/>
                      </a:lnTo>
                      <a:lnTo>
                        <a:pt x="712" y="14"/>
                      </a:lnTo>
                      <a:lnTo>
                        <a:pt x="787" y="4"/>
                      </a:lnTo>
                      <a:lnTo>
                        <a:pt x="863" y="0"/>
                      </a:lnTo>
                      <a:close/>
                    </a:path>
                  </a:pathLst>
                </a:custGeom>
                <a:solidFill>
                  <a:srgbClr val="595959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glow rad="63500">
                    <a:schemeClr val="bg1"/>
                  </a:glow>
                </a:effectLst>
              </p:spPr>
              <p:txBody>
                <a:bodyPr lIns="51428" tIns="25714" rIns="51428" bIns="25714"/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24567">
                    <a:defRPr/>
                  </a:pPr>
                  <a:endParaRPr lang="en-GB" sz="1013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02" name="Boog 101">
              <a:extLst>
                <a:ext uri="{FF2B5EF4-FFF2-40B4-BE49-F238E27FC236}">
                  <a16:creationId xmlns:a16="http://schemas.microsoft.com/office/drawing/2014/main" id="{1B0F1982-AAD9-4ED2-BFB9-5EC2A5771B08}"/>
                </a:ext>
              </a:extLst>
            </p:cNvPr>
            <p:cNvSpPr/>
            <p:nvPr/>
          </p:nvSpPr>
          <p:spPr>
            <a:xfrm>
              <a:off x="1257132" y="2846133"/>
              <a:ext cx="8209687" cy="1539871"/>
            </a:xfrm>
            <a:prstGeom prst="arc">
              <a:avLst>
                <a:gd name="adj1" fmla="val 10743670"/>
                <a:gd name="adj2" fmla="val 16196939"/>
              </a:avLst>
            </a:prstGeom>
            <a:ln w="38100">
              <a:solidFill>
                <a:srgbClr val="595959"/>
              </a:solidFill>
              <a:prstDash val="dash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03" name="Tekstvak 102">
              <a:extLst>
                <a:ext uri="{FF2B5EF4-FFF2-40B4-BE49-F238E27FC236}">
                  <a16:creationId xmlns:a16="http://schemas.microsoft.com/office/drawing/2014/main" id="{4F5FA88E-2638-44D5-BFEF-224D03F25AB3}"/>
                </a:ext>
              </a:extLst>
            </p:cNvPr>
            <p:cNvSpPr txBox="1"/>
            <p:nvPr/>
          </p:nvSpPr>
          <p:spPr>
            <a:xfrm>
              <a:off x="1251238" y="2725986"/>
              <a:ext cx="1848369" cy="461665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>
                    <a:glow rad="190500">
                      <a:schemeClr val="bg1"/>
                    </a:glow>
                  </a:effectLst>
                </a:rPr>
                <a:t>Relying Party Trust</a:t>
              </a:r>
              <a:endParaRPr lang="nl-NL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190500">
                    <a:schemeClr val="bg1"/>
                  </a:glow>
                </a:effectLst>
              </a:endParaRPr>
            </a:p>
          </p:txBody>
        </p:sp>
      </p:grpSp>
      <p:grpSp>
        <p:nvGrpSpPr>
          <p:cNvPr id="122" name="1.">
            <a:extLst>
              <a:ext uri="{FF2B5EF4-FFF2-40B4-BE49-F238E27FC236}">
                <a16:creationId xmlns:a16="http://schemas.microsoft.com/office/drawing/2014/main" id="{9E7F56DA-C2F6-4629-AF17-E018632DD90C}"/>
              </a:ext>
            </a:extLst>
          </p:cNvPr>
          <p:cNvGrpSpPr/>
          <p:nvPr/>
        </p:nvGrpSpPr>
        <p:grpSpPr>
          <a:xfrm>
            <a:off x="7271787" y="2347128"/>
            <a:ext cx="202333" cy="367024"/>
            <a:chOff x="8234461" y="1958970"/>
            <a:chExt cx="269777" cy="489365"/>
          </a:xfrm>
        </p:grpSpPr>
        <p:sp>
          <p:nvSpPr>
            <p:cNvPr id="123" name="Ovaal 122">
              <a:extLst>
                <a:ext uri="{FF2B5EF4-FFF2-40B4-BE49-F238E27FC236}">
                  <a16:creationId xmlns:a16="http://schemas.microsoft.com/office/drawing/2014/main" id="{3239259F-36C9-450C-BA70-FBC02EFD91FD}"/>
                </a:ext>
              </a:extLst>
            </p:cNvPr>
            <p:cNvSpPr/>
            <p:nvPr/>
          </p:nvSpPr>
          <p:spPr bwMode="auto">
            <a:xfrm>
              <a:off x="8234461" y="2057102"/>
              <a:ext cx="269777" cy="26977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" name="Tekstvak 123">
              <a:extLst>
                <a:ext uri="{FF2B5EF4-FFF2-40B4-BE49-F238E27FC236}">
                  <a16:creationId xmlns:a16="http://schemas.microsoft.com/office/drawing/2014/main" id="{4160AB94-760C-4637-9922-A34DAE11B12E}"/>
                </a:ext>
              </a:extLst>
            </p:cNvPr>
            <p:cNvSpPr txBox="1"/>
            <p:nvPr/>
          </p:nvSpPr>
          <p:spPr>
            <a:xfrm>
              <a:off x="8293408" y="1958970"/>
              <a:ext cx="72008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050" b="1" dirty="0">
                  <a:solidFill>
                    <a:schemeClr val="bg1"/>
                  </a:solidFill>
                </a:rPr>
                <a:t>1</a:t>
              </a:r>
              <a:endParaRPr lang="nl-NL" sz="105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5" name="Group Policy">
            <a:extLst>
              <a:ext uri="{FF2B5EF4-FFF2-40B4-BE49-F238E27FC236}">
                <a16:creationId xmlns:a16="http://schemas.microsoft.com/office/drawing/2014/main" id="{F19418E9-2DA7-4BA1-8E19-81ACE02B306A}"/>
              </a:ext>
            </a:extLst>
          </p:cNvPr>
          <p:cNvGrpSpPr/>
          <p:nvPr/>
        </p:nvGrpSpPr>
        <p:grpSpPr>
          <a:xfrm>
            <a:off x="5516380" y="3374210"/>
            <a:ext cx="540534" cy="728751"/>
            <a:chOff x="5912057" y="4507970"/>
            <a:chExt cx="720712" cy="971668"/>
          </a:xfrm>
        </p:grpSpPr>
        <p:sp>
          <p:nvSpPr>
            <p:cNvPr id="126" name="Rechthoek: ezelsoor 125">
              <a:extLst>
                <a:ext uri="{FF2B5EF4-FFF2-40B4-BE49-F238E27FC236}">
                  <a16:creationId xmlns:a16="http://schemas.microsoft.com/office/drawing/2014/main" id="{AC171997-9D14-43E2-8DD9-F51BCE3F78C0}"/>
                </a:ext>
              </a:extLst>
            </p:cNvPr>
            <p:cNvSpPr/>
            <p:nvPr/>
          </p:nvSpPr>
          <p:spPr bwMode="auto">
            <a:xfrm rot="10800000" flipH="1">
              <a:off x="6047510" y="4507970"/>
              <a:ext cx="397143" cy="504055"/>
            </a:xfrm>
            <a:prstGeom prst="foldedCorner">
              <a:avLst>
                <a:gd name="adj" fmla="val 2907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C43A7366-1389-481D-BBCF-F9C22D465E7C}"/>
                </a:ext>
              </a:extLst>
            </p:cNvPr>
            <p:cNvGrpSpPr/>
            <p:nvPr/>
          </p:nvGrpSpPr>
          <p:grpSpPr>
            <a:xfrm>
              <a:off x="5912057" y="4541596"/>
              <a:ext cx="720712" cy="938042"/>
              <a:chOff x="5796963" y="4549541"/>
              <a:chExt cx="720712" cy="938042"/>
            </a:xfrm>
          </p:grpSpPr>
          <p:grpSp>
            <p:nvGrpSpPr>
              <p:cNvPr id="128" name="Groep 127">
                <a:extLst>
                  <a:ext uri="{FF2B5EF4-FFF2-40B4-BE49-F238E27FC236}">
                    <a16:creationId xmlns:a16="http://schemas.microsoft.com/office/drawing/2014/main" id="{DE7976F4-C308-4AE5-9EF0-D23D88948D57}"/>
                  </a:ext>
                </a:extLst>
              </p:cNvPr>
              <p:cNvGrpSpPr/>
              <p:nvPr/>
            </p:nvGrpSpPr>
            <p:grpSpPr>
              <a:xfrm>
                <a:off x="5964020" y="4549541"/>
                <a:ext cx="432747" cy="525674"/>
                <a:chOff x="5964020" y="4549541"/>
                <a:chExt cx="432747" cy="525674"/>
              </a:xfrm>
            </p:grpSpPr>
            <p:sp>
              <p:nvSpPr>
                <p:cNvPr id="130" name="Rechthoek: ezelsoor 129">
                  <a:extLst>
                    <a:ext uri="{FF2B5EF4-FFF2-40B4-BE49-F238E27FC236}">
                      <a16:creationId xmlns:a16="http://schemas.microsoft.com/office/drawing/2014/main" id="{432F4492-9728-401D-99A1-C2817291A420}"/>
                    </a:ext>
                  </a:extLst>
                </p:cNvPr>
                <p:cNvSpPr/>
                <p:nvPr/>
              </p:nvSpPr>
              <p:spPr bwMode="auto">
                <a:xfrm rot="10800000" flipH="1">
                  <a:off x="5964020" y="4549541"/>
                  <a:ext cx="334889" cy="432048"/>
                </a:xfrm>
                <a:prstGeom prst="foldedCorner">
                  <a:avLst>
                    <a:gd name="adj" fmla="val 29078"/>
                  </a:avLst>
                </a:prstGeom>
                <a:noFill/>
                <a:ln w="19050">
                  <a:solidFill>
                    <a:srgbClr val="595959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9935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nl-NL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31" name="Group 189">
                  <a:extLst>
                    <a:ext uri="{FF2B5EF4-FFF2-40B4-BE49-F238E27FC236}">
                      <a16:creationId xmlns:a16="http://schemas.microsoft.com/office/drawing/2014/main" id="{F49D62F7-6E67-4201-95B8-F79E6C0C699B}"/>
                    </a:ext>
                  </a:extLst>
                </p:cNvPr>
                <p:cNvGrpSpPr/>
                <p:nvPr/>
              </p:nvGrpSpPr>
              <p:grpSpPr>
                <a:xfrm>
                  <a:off x="6039709" y="4716181"/>
                  <a:ext cx="357058" cy="359034"/>
                  <a:chOff x="6553247" y="4768316"/>
                  <a:chExt cx="526613" cy="529527"/>
                </a:xfrm>
              </p:grpSpPr>
              <p:sp>
                <p:nvSpPr>
                  <p:cNvPr id="132" name="Freeform 86">
                    <a:extLst>
                      <a:ext uri="{FF2B5EF4-FFF2-40B4-BE49-F238E27FC236}">
                        <a16:creationId xmlns:a16="http://schemas.microsoft.com/office/drawing/2014/main" id="{4BDBC691-F1F4-43AC-A505-BBB91D4282E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black">
                  <a:xfrm>
                    <a:off x="6553247" y="4768316"/>
                    <a:ext cx="526613" cy="529527"/>
                  </a:xfrm>
                  <a:custGeom>
                    <a:avLst/>
                    <a:gdLst>
                      <a:gd name="T0" fmla="*/ 287 w 292"/>
                      <a:gd name="T1" fmla="*/ 113 h 294"/>
                      <a:gd name="T2" fmla="*/ 239 w 292"/>
                      <a:gd name="T3" fmla="*/ 105 h 294"/>
                      <a:gd name="T4" fmla="*/ 252 w 292"/>
                      <a:gd name="T5" fmla="*/ 58 h 294"/>
                      <a:gd name="T6" fmla="*/ 229 w 292"/>
                      <a:gd name="T7" fmla="*/ 32 h 294"/>
                      <a:gd name="T8" fmla="*/ 187 w 292"/>
                      <a:gd name="T9" fmla="*/ 57 h 294"/>
                      <a:gd name="T10" fmla="*/ 167 w 292"/>
                      <a:gd name="T11" fmla="*/ 6 h 294"/>
                      <a:gd name="T12" fmla="*/ 132 w 292"/>
                      <a:gd name="T13" fmla="*/ 0 h 294"/>
                      <a:gd name="T14" fmla="*/ 115 w 292"/>
                      <a:gd name="T15" fmla="*/ 53 h 294"/>
                      <a:gd name="T16" fmla="*/ 72 w 292"/>
                      <a:gd name="T17" fmla="*/ 31 h 294"/>
                      <a:gd name="T18" fmla="*/ 42 w 292"/>
                      <a:gd name="T19" fmla="*/ 49 h 294"/>
                      <a:gd name="T20" fmla="*/ 59 w 292"/>
                      <a:gd name="T21" fmla="*/ 95 h 294"/>
                      <a:gd name="T22" fmla="*/ 12 w 292"/>
                      <a:gd name="T23" fmla="*/ 107 h 294"/>
                      <a:gd name="T24" fmla="*/ 0 w 292"/>
                      <a:gd name="T25" fmla="*/ 140 h 294"/>
                      <a:gd name="T26" fmla="*/ 43 w 292"/>
                      <a:gd name="T27" fmla="*/ 164 h 294"/>
                      <a:gd name="T28" fmla="*/ 14 w 292"/>
                      <a:gd name="T29" fmla="*/ 204 h 294"/>
                      <a:gd name="T30" fmla="*/ 27 w 292"/>
                      <a:gd name="T31" fmla="*/ 237 h 294"/>
                      <a:gd name="T32" fmla="*/ 75 w 292"/>
                      <a:gd name="T33" fmla="*/ 227 h 294"/>
                      <a:gd name="T34" fmla="*/ 79 w 292"/>
                      <a:gd name="T35" fmla="*/ 276 h 294"/>
                      <a:gd name="T36" fmla="*/ 109 w 292"/>
                      <a:gd name="T37" fmla="*/ 293 h 294"/>
                      <a:gd name="T38" fmla="*/ 140 w 292"/>
                      <a:gd name="T39" fmla="*/ 255 h 294"/>
                      <a:gd name="T40" fmla="*/ 152 w 292"/>
                      <a:gd name="T41" fmla="*/ 255 h 294"/>
                      <a:gd name="T42" fmla="*/ 183 w 292"/>
                      <a:gd name="T43" fmla="*/ 293 h 294"/>
                      <a:gd name="T44" fmla="*/ 213 w 292"/>
                      <a:gd name="T45" fmla="*/ 276 h 294"/>
                      <a:gd name="T46" fmla="*/ 217 w 292"/>
                      <a:gd name="T47" fmla="*/ 227 h 294"/>
                      <a:gd name="T48" fmla="*/ 265 w 292"/>
                      <a:gd name="T49" fmla="*/ 237 h 294"/>
                      <a:gd name="T50" fmla="*/ 278 w 292"/>
                      <a:gd name="T51" fmla="*/ 204 h 294"/>
                      <a:gd name="T52" fmla="*/ 249 w 292"/>
                      <a:gd name="T53" fmla="*/ 164 h 294"/>
                      <a:gd name="T54" fmla="*/ 292 w 292"/>
                      <a:gd name="T55" fmla="*/ 140 h 294"/>
                      <a:gd name="T56" fmla="*/ 187 w 292"/>
                      <a:gd name="T57" fmla="*/ 193 h 294"/>
                      <a:gd name="T58" fmla="*/ 105 w 292"/>
                      <a:gd name="T59" fmla="*/ 193 h 294"/>
                      <a:gd name="T60" fmla="*/ 105 w 292"/>
                      <a:gd name="T61" fmla="*/ 111 h 294"/>
                      <a:gd name="T62" fmla="*/ 187 w 292"/>
                      <a:gd name="T63" fmla="*/ 111 h 2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292" h="294">
                        <a:moveTo>
                          <a:pt x="292" y="140"/>
                        </a:moveTo>
                        <a:cubicBezTo>
                          <a:pt x="287" y="113"/>
                          <a:pt x="287" y="113"/>
                          <a:pt x="287" y="113"/>
                        </a:cubicBezTo>
                        <a:cubicBezTo>
                          <a:pt x="286" y="110"/>
                          <a:pt x="284" y="108"/>
                          <a:pt x="280" y="107"/>
                        </a:cubicBezTo>
                        <a:cubicBezTo>
                          <a:pt x="239" y="105"/>
                          <a:pt x="239" y="105"/>
                          <a:pt x="239" y="105"/>
                        </a:cubicBezTo>
                        <a:cubicBezTo>
                          <a:pt x="237" y="102"/>
                          <a:pt x="235" y="98"/>
                          <a:pt x="233" y="95"/>
                        </a:cubicBezTo>
                        <a:cubicBezTo>
                          <a:pt x="252" y="58"/>
                          <a:pt x="252" y="58"/>
                          <a:pt x="252" y="58"/>
                        </a:cubicBezTo>
                        <a:cubicBezTo>
                          <a:pt x="254" y="55"/>
                          <a:pt x="253" y="51"/>
                          <a:pt x="250" y="49"/>
                        </a:cubicBezTo>
                        <a:cubicBezTo>
                          <a:pt x="229" y="32"/>
                          <a:pt x="229" y="32"/>
                          <a:pt x="229" y="32"/>
                        </a:cubicBezTo>
                        <a:cubicBezTo>
                          <a:pt x="227" y="29"/>
                          <a:pt x="223" y="29"/>
                          <a:pt x="220" y="31"/>
                        </a:cubicBezTo>
                        <a:cubicBezTo>
                          <a:pt x="187" y="57"/>
                          <a:pt x="187" y="57"/>
                          <a:pt x="187" y="57"/>
                        </a:cubicBezTo>
                        <a:cubicBezTo>
                          <a:pt x="184" y="55"/>
                          <a:pt x="181" y="54"/>
                          <a:pt x="177" y="53"/>
                        </a:cubicBezTo>
                        <a:cubicBezTo>
                          <a:pt x="167" y="6"/>
                          <a:pt x="167" y="6"/>
                          <a:pt x="167" y="6"/>
                        </a:cubicBezTo>
                        <a:cubicBezTo>
                          <a:pt x="166" y="3"/>
                          <a:pt x="163" y="0"/>
                          <a:pt x="160" y="0"/>
                        </a:cubicBezTo>
                        <a:cubicBezTo>
                          <a:pt x="132" y="0"/>
                          <a:pt x="132" y="0"/>
                          <a:pt x="132" y="0"/>
                        </a:cubicBezTo>
                        <a:cubicBezTo>
                          <a:pt x="129" y="0"/>
                          <a:pt x="126" y="3"/>
                          <a:pt x="125" y="6"/>
                        </a:cubicBezTo>
                        <a:cubicBezTo>
                          <a:pt x="115" y="53"/>
                          <a:pt x="115" y="53"/>
                          <a:pt x="115" y="53"/>
                        </a:cubicBezTo>
                        <a:cubicBezTo>
                          <a:pt x="111" y="54"/>
                          <a:pt x="108" y="55"/>
                          <a:pt x="105" y="57"/>
                        </a:cubicBezTo>
                        <a:cubicBezTo>
                          <a:pt x="72" y="31"/>
                          <a:pt x="72" y="31"/>
                          <a:pt x="72" y="31"/>
                        </a:cubicBezTo>
                        <a:cubicBezTo>
                          <a:pt x="69" y="29"/>
                          <a:pt x="65" y="29"/>
                          <a:pt x="63" y="31"/>
                        </a:cubicBezTo>
                        <a:cubicBezTo>
                          <a:pt x="42" y="49"/>
                          <a:pt x="42" y="49"/>
                          <a:pt x="42" y="49"/>
                        </a:cubicBezTo>
                        <a:cubicBezTo>
                          <a:pt x="39" y="51"/>
                          <a:pt x="39" y="55"/>
                          <a:pt x="40" y="58"/>
                        </a:cubicBezTo>
                        <a:cubicBezTo>
                          <a:pt x="59" y="95"/>
                          <a:pt x="59" y="95"/>
                          <a:pt x="59" y="95"/>
                        </a:cubicBezTo>
                        <a:cubicBezTo>
                          <a:pt x="57" y="98"/>
                          <a:pt x="55" y="102"/>
                          <a:pt x="53" y="105"/>
                        </a:cubicBezTo>
                        <a:cubicBezTo>
                          <a:pt x="12" y="107"/>
                          <a:pt x="12" y="107"/>
                          <a:pt x="12" y="107"/>
                        </a:cubicBezTo>
                        <a:cubicBezTo>
                          <a:pt x="8" y="107"/>
                          <a:pt x="6" y="110"/>
                          <a:pt x="5" y="113"/>
                        </a:cubicBezTo>
                        <a:cubicBezTo>
                          <a:pt x="0" y="140"/>
                          <a:pt x="0" y="140"/>
                          <a:pt x="0" y="140"/>
                        </a:cubicBezTo>
                        <a:cubicBezTo>
                          <a:pt x="0" y="143"/>
                          <a:pt x="1" y="147"/>
                          <a:pt x="4" y="148"/>
                        </a:cubicBezTo>
                        <a:cubicBezTo>
                          <a:pt x="43" y="164"/>
                          <a:pt x="43" y="164"/>
                          <a:pt x="43" y="164"/>
                        </a:cubicBezTo>
                        <a:cubicBezTo>
                          <a:pt x="44" y="168"/>
                          <a:pt x="44" y="172"/>
                          <a:pt x="45" y="176"/>
                        </a:cubicBezTo>
                        <a:cubicBezTo>
                          <a:pt x="14" y="204"/>
                          <a:pt x="14" y="204"/>
                          <a:pt x="14" y="204"/>
                        </a:cubicBezTo>
                        <a:cubicBezTo>
                          <a:pt x="12" y="206"/>
                          <a:pt x="11" y="210"/>
                          <a:pt x="13" y="213"/>
                        </a:cubicBezTo>
                        <a:cubicBezTo>
                          <a:pt x="27" y="237"/>
                          <a:pt x="27" y="237"/>
                          <a:pt x="27" y="237"/>
                        </a:cubicBezTo>
                        <a:cubicBezTo>
                          <a:pt x="28" y="239"/>
                          <a:pt x="32" y="241"/>
                          <a:pt x="35" y="240"/>
                        </a:cubicBezTo>
                        <a:cubicBezTo>
                          <a:pt x="75" y="227"/>
                          <a:pt x="75" y="227"/>
                          <a:pt x="75" y="227"/>
                        </a:cubicBezTo>
                        <a:cubicBezTo>
                          <a:pt x="78" y="230"/>
                          <a:pt x="81" y="233"/>
                          <a:pt x="84" y="235"/>
                        </a:cubicBezTo>
                        <a:cubicBezTo>
                          <a:pt x="79" y="276"/>
                          <a:pt x="79" y="276"/>
                          <a:pt x="79" y="276"/>
                        </a:cubicBezTo>
                        <a:cubicBezTo>
                          <a:pt x="78" y="280"/>
                          <a:pt x="80" y="283"/>
                          <a:pt x="83" y="284"/>
                        </a:cubicBezTo>
                        <a:cubicBezTo>
                          <a:pt x="109" y="293"/>
                          <a:pt x="109" y="293"/>
                          <a:pt x="109" y="293"/>
                        </a:cubicBezTo>
                        <a:cubicBezTo>
                          <a:pt x="112" y="294"/>
                          <a:pt x="116" y="293"/>
                          <a:pt x="118" y="291"/>
                        </a:cubicBezTo>
                        <a:cubicBezTo>
                          <a:pt x="140" y="255"/>
                          <a:pt x="140" y="255"/>
                          <a:pt x="140" y="255"/>
                        </a:cubicBezTo>
                        <a:cubicBezTo>
                          <a:pt x="142" y="255"/>
                          <a:pt x="144" y="256"/>
                          <a:pt x="146" y="256"/>
                        </a:cubicBezTo>
                        <a:cubicBezTo>
                          <a:pt x="148" y="256"/>
                          <a:pt x="150" y="255"/>
                          <a:pt x="152" y="255"/>
                        </a:cubicBezTo>
                        <a:cubicBezTo>
                          <a:pt x="174" y="291"/>
                          <a:pt x="174" y="291"/>
                          <a:pt x="174" y="291"/>
                        </a:cubicBezTo>
                        <a:cubicBezTo>
                          <a:pt x="176" y="293"/>
                          <a:pt x="180" y="294"/>
                          <a:pt x="183" y="293"/>
                        </a:cubicBezTo>
                        <a:cubicBezTo>
                          <a:pt x="209" y="284"/>
                          <a:pt x="209" y="284"/>
                          <a:pt x="209" y="284"/>
                        </a:cubicBezTo>
                        <a:cubicBezTo>
                          <a:pt x="212" y="283"/>
                          <a:pt x="214" y="280"/>
                          <a:pt x="213" y="276"/>
                        </a:cubicBezTo>
                        <a:cubicBezTo>
                          <a:pt x="208" y="235"/>
                          <a:pt x="208" y="235"/>
                          <a:pt x="208" y="235"/>
                        </a:cubicBezTo>
                        <a:cubicBezTo>
                          <a:pt x="211" y="232"/>
                          <a:pt x="214" y="230"/>
                          <a:pt x="217" y="227"/>
                        </a:cubicBezTo>
                        <a:cubicBezTo>
                          <a:pt x="257" y="240"/>
                          <a:pt x="257" y="240"/>
                          <a:pt x="257" y="240"/>
                        </a:cubicBezTo>
                        <a:cubicBezTo>
                          <a:pt x="260" y="241"/>
                          <a:pt x="264" y="239"/>
                          <a:pt x="265" y="237"/>
                        </a:cubicBezTo>
                        <a:cubicBezTo>
                          <a:pt x="279" y="213"/>
                          <a:pt x="279" y="213"/>
                          <a:pt x="279" y="213"/>
                        </a:cubicBezTo>
                        <a:cubicBezTo>
                          <a:pt x="281" y="210"/>
                          <a:pt x="280" y="206"/>
                          <a:pt x="278" y="204"/>
                        </a:cubicBezTo>
                        <a:cubicBezTo>
                          <a:pt x="247" y="176"/>
                          <a:pt x="247" y="176"/>
                          <a:pt x="247" y="176"/>
                        </a:cubicBezTo>
                        <a:cubicBezTo>
                          <a:pt x="248" y="172"/>
                          <a:pt x="248" y="168"/>
                          <a:pt x="249" y="164"/>
                        </a:cubicBezTo>
                        <a:cubicBezTo>
                          <a:pt x="288" y="148"/>
                          <a:pt x="288" y="148"/>
                          <a:pt x="288" y="148"/>
                        </a:cubicBezTo>
                        <a:cubicBezTo>
                          <a:pt x="291" y="147"/>
                          <a:pt x="292" y="144"/>
                          <a:pt x="292" y="140"/>
                        </a:cubicBezTo>
                        <a:close/>
                        <a:moveTo>
                          <a:pt x="204" y="152"/>
                        </a:moveTo>
                        <a:cubicBezTo>
                          <a:pt x="204" y="168"/>
                          <a:pt x="197" y="182"/>
                          <a:pt x="187" y="193"/>
                        </a:cubicBezTo>
                        <a:cubicBezTo>
                          <a:pt x="176" y="203"/>
                          <a:pt x="162" y="210"/>
                          <a:pt x="146" y="210"/>
                        </a:cubicBezTo>
                        <a:cubicBezTo>
                          <a:pt x="130" y="210"/>
                          <a:pt x="116" y="203"/>
                          <a:pt x="105" y="193"/>
                        </a:cubicBezTo>
                        <a:cubicBezTo>
                          <a:pt x="95" y="182"/>
                          <a:pt x="88" y="168"/>
                          <a:pt x="88" y="152"/>
                        </a:cubicBezTo>
                        <a:cubicBezTo>
                          <a:pt x="88" y="136"/>
                          <a:pt x="95" y="121"/>
                          <a:pt x="105" y="111"/>
                        </a:cubicBezTo>
                        <a:cubicBezTo>
                          <a:pt x="116" y="100"/>
                          <a:pt x="130" y="94"/>
                          <a:pt x="146" y="94"/>
                        </a:cubicBezTo>
                        <a:cubicBezTo>
                          <a:pt x="162" y="94"/>
                          <a:pt x="176" y="100"/>
                          <a:pt x="187" y="111"/>
                        </a:cubicBezTo>
                        <a:cubicBezTo>
                          <a:pt x="197" y="121"/>
                          <a:pt x="204" y="136"/>
                          <a:pt x="204" y="152"/>
                        </a:cubicBezTo>
                        <a:close/>
                      </a:path>
                    </a:pathLst>
                  </a:custGeom>
                  <a:solidFill>
                    <a:srgbClr val="595959"/>
                  </a:solidFill>
                  <a:ln w="19050">
                    <a:solidFill>
                      <a:schemeClr val="bg1"/>
                    </a:solidFill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3" name="Oval 87">
                    <a:extLst>
                      <a:ext uri="{FF2B5EF4-FFF2-40B4-BE49-F238E27FC236}">
                        <a16:creationId xmlns:a16="http://schemas.microsoft.com/office/drawing/2014/main" id="{C350F803-952B-422E-873E-F8062FDF80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black">
                  <a:xfrm>
                    <a:off x="6767708" y="4993403"/>
                    <a:ext cx="97691" cy="97665"/>
                  </a:xfrm>
                  <a:prstGeom prst="ellipse">
                    <a:avLst/>
                  </a:prstGeom>
                  <a:solidFill>
                    <a:srgbClr val="595959"/>
                  </a:solidFill>
                  <a:ln w="12700">
                    <a:noFill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200" dirty="0"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129" name="Tekstvak 58">
                <a:extLst>
                  <a:ext uri="{FF2B5EF4-FFF2-40B4-BE49-F238E27FC236}">
                    <a16:creationId xmlns:a16="http://schemas.microsoft.com/office/drawing/2014/main" id="{93955E66-E5F7-4B3A-BBEC-1D6EF8E4177C}"/>
                  </a:ext>
                </a:extLst>
              </p:cNvPr>
              <p:cNvSpPr txBox="1"/>
              <p:nvPr/>
            </p:nvSpPr>
            <p:spPr>
              <a:xfrm>
                <a:off x="5796963" y="4995140"/>
                <a:ext cx="72071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Group</a:t>
                </a:r>
                <a:b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Policy</a:t>
                </a:r>
              </a:p>
            </p:txBody>
          </p:sp>
        </p:grpSp>
      </p:grpSp>
      <p:grpSp>
        <p:nvGrpSpPr>
          <p:cNvPr id="134" name="2.">
            <a:extLst>
              <a:ext uri="{FF2B5EF4-FFF2-40B4-BE49-F238E27FC236}">
                <a16:creationId xmlns:a16="http://schemas.microsoft.com/office/drawing/2014/main" id="{4A5D2406-01D9-43D8-92B1-940F882F3375}"/>
              </a:ext>
            </a:extLst>
          </p:cNvPr>
          <p:cNvGrpSpPr/>
          <p:nvPr/>
        </p:nvGrpSpPr>
        <p:grpSpPr>
          <a:xfrm>
            <a:off x="5894426" y="3533720"/>
            <a:ext cx="202333" cy="367024"/>
            <a:chOff x="8181188" y="1958970"/>
            <a:chExt cx="269777" cy="489365"/>
          </a:xfrm>
        </p:grpSpPr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691D77D-6F76-42A1-B152-CD9478903C1A}"/>
                </a:ext>
              </a:extLst>
            </p:cNvPr>
            <p:cNvSpPr/>
            <p:nvPr/>
          </p:nvSpPr>
          <p:spPr bwMode="auto">
            <a:xfrm>
              <a:off x="8181188" y="2057102"/>
              <a:ext cx="269777" cy="26977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Tekstvak 135">
              <a:extLst>
                <a:ext uri="{FF2B5EF4-FFF2-40B4-BE49-F238E27FC236}">
                  <a16:creationId xmlns:a16="http://schemas.microsoft.com/office/drawing/2014/main" id="{16F3AC80-6A69-4A57-9BA9-19469CB8C3DE}"/>
                </a:ext>
              </a:extLst>
            </p:cNvPr>
            <p:cNvSpPr txBox="1"/>
            <p:nvPr/>
          </p:nvSpPr>
          <p:spPr>
            <a:xfrm>
              <a:off x="8234968" y="1958970"/>
              <a:ext cx="72008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050" b="1" dirty="0">
                  <a:solidFill>
                    <a:schemeClr val="bg1"/>
                  </a:solidFill>
                </a:rPr>
                <a:t>2</a:t>
              </a:r>
              <a:endParaRPr lang="nl-NL" sz="105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37" name="4. Redirect">
            <a:extLst>
              <a:ext uri="{FF2B5EF4-FFF2-40B4-BE49-F238E27FC236}">
                <a16:creationId xmlns:a16="http://schemas.microsoft.com/office/drawing/2014/main" id="{51DD4BD9-B743-4BCA-B49C-AD5CEE812E31}"/>
              </a:ext>
            </a:extLst>
          </p:cNvPr>
          <p:cNvGrpSpPr/>
          <p:nvPr/>
        </p:nvGrpSpPr>
        <p:grpSpPr>
          <a:xfrm>
            <a:off x="3405880" y="1628753"/>
            <a:ext cx="1897517" cy="1606732"/>
            <a:chOff x="3102429" y="3115491"/>
            <a:chExt cx="2530022" cy="2142309"/>
          </a:xfrm>
        </p:grpSpPr>
        <p:sp>
          <p:nvSpPr>
            <p:cNvPr id="138" name="Vrije vorm: vorm 137">
              <a:extLst>
                <a:ext uri="{FF2B5EF4-FFF2-40B4-BE49-F238E27FC236}">
                  <a16:creationId xmlns:a16="http://schemas.microsoft.com/office/drawing/2014/main" id="{5583383A-664C-4881-8F33-C89507A00026}"/>
                </a:ext>
              </a:extLst>
            </p:cNvPr>
            <p:cNvSpPr/>
            <p:nvPr/>
          </p:nvSpPr>
          <p:spPr bwMode="auto">
            <a:xfrm>
              <a:off x="3102429" y="3115491"/>
              <a:ext cx="2530022" cy="2142309"/>
            </a:xfrm>
            <a:custGeom>
              <a:avLst/>
              <a:gdLst>
                <a:gd name="connsiteX0" fmla="*/ 0 w 2530022"/>
                <a:gd name="connsiteY0" fmla="*/ 2142309 h 2142309"/>
                <a:gd name="connsiteX1" fmla="*/ 2403565 w 2530022"/>
                <a:gd name="connsiteY1" fmla="*/ 1423852 h 2142309"/>
                <a:gd name="connsiteX2" fmla="*/ 1979022 w 2530022"/>
                <a:gd name="connsiteY2" fmla="*/ 0 h 214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0022" h="2142309">
                  <a:moveTo>
                    <a:pt x="0" y="2142309"/>
                  </a:moveTo>
                  <a:cubicBezTo>
                    <a:pt x="1036864" y="1961606"/>
                    <a:pt x="2073728" y="1780904"/>
                    <a:pt x="2403565" y="1423852"/>
                  </a:cubicBezTo>
                  <a:cubicBezTo>
                    <a:pt x="2733402" y="1066800"/>
                    <a:pt x="2356212" y="533400"/>
                    <a:pt x="1979022" y="0"/>
                  </a:cubicBezTo>
                </a:path>
              </a:pathLst>
            </a:custGeom>
            <a:ln w="28575">
              <a:prstDash val="sysDot"/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1350"/>
            </a:p>
          </p:txBody>
        </p:sp>
        <p:sp>
          <p:nvSpPr>
            <p:cNvPr id="139" name="Ovaal 138">
              <a:extLst>
                <a:ext uri="{FF2B5EF4-FFF2-40B4-BE49-F238E27FC236}">
                  <a16:creationId xmlns:a16="http://schemas.microsoft.com/office/drawing/2014/main" id="{F76076D3-459D-48DF-9B9B-CBFCE345E3C0}"/>
                </a:ext>
              </a:extLst>
            </p:cNvPr>
            <p:cNvSpPr/>
            <p:nvPr/>
          </p:nvSpPr>
          <p:spPr bwMode="auto">
            <a:xfrm>
              <a:off x="5271274" y="4498573"/>
              <a:ext cx="269777" cy="26977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Tekstvak 139">
              <a:extLst>
                <a:ext uri="{FF2B5EF4-FFF2-40B4-BE49-F238E27FC236}">
                  <a16:creationId xmlns:a16="http://schemas.microsoft.com/office/drawing/2014/main" id="{0EC9FE69-0537-4575-BD36-CDB8BE0F268C}"/>
                </a:ext>
              </a:extLst>
            </p:cNvPr>
            <p:cNvSpPr txBox="1"/>
            <p:nvPr/>
          </p:nvSpPr>
          <p:spPr>
            <a:xfrm>
              <a:off x="5317158" y="4400441"/>
              <a:ext cx="72008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050" b="1" dirty="0">
                  <a:solidFill>
                    <a:schemeClr val="bg1"/>
                  </a:solidFill>
                </a:rPr>
                <a:t>4</a:t>
              </a:r>
              <a:endParaRPr lang="nl-NL" sz="105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41" name="3. Query SCP">
            <a:extLst>
              <a:ext uri="{FF2B5EF4-FFF2-40B4-BE49-F238E27FC236}">
                <a16:creationId xmlns:a16="http://schemas.microsoft.com/office/drawing/2014/main" id="{4A751804-08E6-4CB8-A1B2-FA4DA12DB626}"/>
              </a:ext>
            </a:extLst>
          </p:cNvPr>
          <p:cNvGrpSpPr/>
          <p:nvPr/>
        </p:nvGrpSpPr>
        <p:grpSpPr>
          <a:xfrm>
            <a:off x="3403185" y="2965881"/>
            <a:ext cx="2380183" cy="435527"/>
            <a:chOff x="3098836" y="4898332"/>
            <a:chExt cx="3173577" cy="580703"/>
          </a:xfrm>
        </p:grpSpPr>
        <p:cxnSp>
          <p:nvCxnSpPr>
            <p:cNvPr id="142" name="Rechte verbindingslijn met pijl 141">
              <a:extLst>
                <a:ext uri="{FF2B5EF4-FFF2-40B4-BE49-F238E27FC236}">
                  <a16:creationId xmlns:a16="http://schemas.microsoft.com/office/drawing/2014/main" id="{047DA3AF-413D-4B3A-9EFD-B59D8034E5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8836" y="4898332"/>
              <a:ext cx="3173577" cy="441577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7CF234C8-7AE9-4252-AF42-165605BF7B39}"/>
                </a:ext>
              </a:extLst>
            </p:cNvPr>
            <p:cNvGrpSpPr/>
            <p:nvPr/>
          </p:nvGrpSpPr>
          <p:grpSpPr>
            <a:xfrm>
              <a:off x="3985989" y="4989670"/>
              <a:ext cx="269777" cy="489365"/>
              <a:chOff x="8670684" y="2035713"/>
              <a:chExt cx="269777" cy="489365"/>
            </a:xfrm>
          </p:grpSpPr>
          <p:sp>
            <p:nvSpPr>
              <p:cNvPr id="144" name="Ovaal 143">
                <a:extLst>
                  <a:ext uri="{FF2B5EF4-FFF2-40B4-BE49-F238E27FC236}">
                    <a16:creationId xmlns:a16="http://schemas.microsoft.com/office/drawing/2014/main" id="{B82A96AA-456A-4620-8370-DCC128510B75}"/>
                  </a:ext>
                </a:extLst>
              </p:cNvPr>
              <p:cNvSpPr/>
              <p:nvPr/>
            </p:nvSpPr>
            <p:spPr bwMode="auto">
              <a:xfrm>
                <a:off x="8670684" y="2133845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Tekstvak 144">
                <a:extLst>
                  <a:ext uri="{FF2B5EF4-FFF2-40B4-BE49-F238E27FC236}">
                    <a16:creationId xmlns:a16="http://schemas.microsoft.com/office/drawing/2014/main" id="{BE2ADF55-D4C4-481C-87FD-B427599126AF}"/>
                  </a:ext>
                </a:extLst>
              </p:cNvPr>
              <p:cNvSpPr txBox="1"/>
              <p:nvPr/>
            </p:nvSpPr>
            <p:spPr>
              <a:xfrm>
                <a:off x="8723099" y="2035713"/>
                <a:ext cx="72008" cy="489365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3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46" name="5. Redirect">
            <a:extLst>
              <a:ext uri="{FF2B5EF4-FFF2-40B4-BE49-F238E27FC236}">
                <a16:creationId xmlns:a16="http://schemas.microsoft.com/office/drawing/2014/main" id="{34DC3DBA-F4F2-4D7F-9E3B-03D5FEFAF5D6}"/>
              </a:ext>
            </a:extLst>
          </p:cNvPr>
          <p:cNvGrpSpPr/>
          <p:nvPr/>
        </p:nvGrpSpPr>
        <p:grpSpPr>
          <a:xfrm>
            <a:off x="1276871" y="1334646"/>
            <a:ext cx="5797137" cy="1211834"/>
            <a:chOff x="263750" y="2723349"/>
            <a:chExt cx="7729516" cy="1615778"/>
          </a:xfrm>
        </p:grpSpPr>
        <p:sp>
          <p:nvSpPr>
            <p:cNvPr id="147" name="Boog 146">
              <a:extLst>
                <a:ext uri="{FF2B5EF4-FFF2-40B4-BE49-F238E27FC236}">
                  <a16:creationId xmlns:a16="http://schemas.microsoft.com/office/drawing/2014/main" id="{F41D4E47-86E0-4367-912E-F05A8526815E}"/>
                </a:ext>
              </a:extLst>
            </p:cNvPr>
            <p:cNvSpPr/>
            <p:nvPr/>
          </p:nvSpPr>
          <p:spPr>
            <a:xfrm>
              <a:off x="263750" y="2918264"/>
              <a:ext cx="7729516" cy="1420863"/>
            </a:xfrm>
            <a:prstGeom prst="arc">
              <a:avLst>
                <a:gd name="adj1" fmla="val 10743670"/>
                <a:gd name="adj2" fmla="val 16196939"/>
              </a:avLst>
            </a:prstGeom>
            <a:ln w="28575">
              <a:prstDash val="sysDot"/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7FEBFFDF-662C-4866-9CC7-1A096E05D616}"/>
                </a:ext>
              </a:extLst>
            </p:cNvPr>
            <p:cNvSpPr/>
            <p:nvPr/>
          </p:nvSpPr>
          <p:spPr bwMode="auto">
            <a:xfrm>
              <a:off x="3216686" y="2821481"/>
              <a:ext cx="269777" cy="26977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Tekstvak 148">
              <a:extLst>
                <a:ext uri="{FF2B5EF4-FFF2-40B4-BE49-F238E27FC236}">
                  <a16:creationId xmlns:a16="http://schemas.microsoft.com/office/drawing/2014/main" id="{D6DCFC75-6F4A-4EA2-909A-38739B55ABE8}"/>
                </a:ext>
              </a:extLst>
            </p:cNvPr>
            <p:cNvSpPr txBox="1"/>
            <p:nvPr/>
          </p:nvSpPr>
          <p:spPr>
            <a:xfrm>
              <a:off x="3262570" y="2723349"/>
              <a:ext cx="72008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050" b="1" dirty="0">
                  <a:solidFill>
                    <a:schemeClr val="bg1"/>
                  </a:solidFill>
                </a:rPr>
                <a:t>5</a:t>
              </a:r>
              <a:endParaRPr lang="nl-NL" sz="105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50" name="6. Hi AD FS">
            <a:extLst>
              <a:ext uri="{FF2B5EF4-FFF2-40B4-BE49-F238E27FC236}">
                <a16:creationId xmlns:a16="http://schemas.microsoft.com/office/drawing/2014/main" id="{76E76F70-6A83-49FF-A34A-5A0BFCB85E41}"/>
              </a:ext>
            </a:extLst>
          </p:cNvPr>
          <p:cNvGrpSpPr/>
          <p:nvPr/>
        </p:nvGrpSpPr>
        <p:grpSpPr>
          <a:xfrm>
            <a:off x="1514223" y="2759257"/>
            <a:ext cx="1083690" cy="510806"/>
            <a:chOff x="1694515" y="4725097"/>
            <a:chExt cx="1444920" cy="681075"/>
          </a:xfrm>
        </p:grpSpPr>
        <p:cxnSp>
          <p:nvCxnSpPr>
            <p:cNvPr id="151" name="Rechte verbindingslijn met pijl 150">
              <a:extLst>
                <a:ext uri="{FF2B5EF4-FFF2-40B4-BE49-F238E27FC236}">
                  <a16:creationId xmlns:a16="http://schemas.microsoft.com/office/drawing/2014/main" id="{4287AE27-40B3-4041-AC66-38CF1EDB13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94515" y="4733460"/>
              <a:ext cx="1444920" cy="672712"/>
            </a:xfrm>
            <a:prstGeom prst="straightConnector1">
              <a:avLst/>
            </a:prstGeom>
            <a:ln w="28575"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C8CAA69E-83BD-423F-8733-FEAEF8A50824}"/>
                </a:ext>
              </a:extLst>
            </p:cNvPr>
            <p:cNvGrpSpPr/>
            <p:nvPr/>
          </p:nvGrpSpPr>
          <p:grpSpPr>
            <a:xfrm>
              <a:off x="2207864" y="4725097"/>
              <a:ext cx="269777" cy="489366"/>
              <a:chOff x="6892559" y="1771140"/>
              <a:chExt cx="269777" cy="489366"/>
            </a:xfrm>
          </p:grpSpPr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6101577C-7B90-4904-B6DA-99BFCC60A593}"/>
                  </a:ext>
                </a:extLst>
              </p:cNvPr>
              <p:cNvSpPr/>
              <p:nvPr/>
            </p:nvSpPr>
            <p:spPr bwMode="auto">
              <a:xfrm>
                <a:off x="6892559" y="1875803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4" name="Tekstvak 153">
                <a:extLst>
                  <a:ext uri="{FF2B5EF4-FFF2-40B4-BE49-F238E27FC236}">
                    <a16:creationId xmlns:a16="http://schemas.microsoft.com/office/drawing/2014/main" id="{AA11B977-A20A-481E-BBC7-5B586A3772E3}"/>
                  </a:ext>
                </a:extLst>
              </p:cNvPr>
              <p:cNvSpPr txBox="1"/>
              <p:nvPr/>
            </p:nvSpPr>
            <p:spPr>
              <a:xfrm>
                <a:off x="6938443" y="1771140"/>
                <a:ext cx="72008" cy="489366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6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5" name="8. Kerberos TGT for ST">
            <a:extLst>
              <a:ext uri="{FF2B5EF4-FFF2-40B4-BE49-F238E27FC236}">
                <a16:creationId xmlns:a16="http://schemas.microsoft.com/office/drawing/2014/main" id="{4962599D-57A8-43DF-840D-A6EC7E2887B4}"/>
              </a:ext>
            </a:extLst>
          </p:cNvPr>
          <p:cNvGrpSpPr/>
          <p:nvPr/>
        </p:nvGrpSpPr>
        <p:grpSpPr>
          <a:xfrm>
            <a:off x="1779262" y="2275450"/>
            <a:ext cx="6205061" cy="2079106"/>
            <a:chOff x="2099504" y="3594018"/>
            <a:chExt cx="8273414" cy="2772140"/>
          </a:xfrm>
        </p:grpSpPr>
        <p:sp>
          <p:nvSpPr>
            <p:cNvPr id="156" name="Boog 155">
              <a:extLst>
                <a:ext uri="{FF2B5EF4-FFF2-40B4-BE49-F238E27FC236}">
                  <a16:creationId xmlns:a16="http://schemas.microsoft.com/office/drawing/2014/main" id="{84B583B8-BC4C-4A3B-96EB-4068CF8BD50E}"/>
                </a:ext>
              </a:extLst>
            </p:cNvPr>
            <p:cNvSpPr/>
            <p:nvPr/>
          </p:nvSpPr>
          <p:spPr>
            <a:xfrm>
              <a:off x="2099504" y="3594018"/>
              <a:ext cx="8273414" cy="2601186"/>
            </a:xfrm>
            <a:prstGeom prst="arc">
              <a:avLst>
                <a:gd name="adj1" fmla="val 1995651"/>
                <a:gd name="adj2" fmla="val 8996958"/>
              </a:avLst>
            </a:prstGeom>
            <a:ln w="28575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l-NL" sz="1350"/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79EA3376-796A-4DD0-AC62-878E40A99871}"/>
                </a:ext>
              </a:extLst>
            </p:cNvPr>
            <p:cNvSpPr/>
            <p:nvPr/>
          </p:nvSpPr>
          <p:spPr bwMode="auto">
            <a:xfrm>
              <a:off x="5255384" y="5974926"/>
              <a:ext cx="269777" cy="26977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8" name="Tekstvak 157">
              <a:extLst>
                <a:ext uri="{FF2B5EF4-FFF2-40B4-BE49-F238E27FC236}">
                  <a16:creationId xmlns:a16="http://schemas.microsoft.com/office/drawing/2014/main" id="{7F14B303-C4D6-4695-9C5B-58578FB2B7FC}"/>
                </a:ext>
              </a:extLst>
            </p:cNvPr>
            <p:cNvSpPr txBox="1"/>
            <p:nvPr/>
          </p:nvSpPr>
          <p:spPr>
            <a:xfrm>
              <a:off x="5307798" y="5876793"/>
              <a:ext cx="72008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050" b="1" dirty="0">
                  <a:solidFill>
                    <a:schemeClr val="bg1"/>
                  </a:solidFill>
                </a:rPr>
                <a:t>8</a:t>
              </a:r>
              <a:endParaRPr lang="nl-NL" sz="105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59" name="9. Kerberos ST">
            <a:extLst>
              <a:ext uri="{FF2B5EF4-FFF2-40B4-BE49-F238E27FC236}">
                <a16:creationId xmlns:a16="http://schemas.microsoft.com/office/drawing/2014/main" id="{7DF9886E-3C48-4F25-969E-B3EE706029C3}"/>
              </a:ext>
            </a:extLst>
          </p:cNvPr>
          <p:cNvGrpSpPr/>
          <p:nvPr/>
        </p:nvGrpSpPr>
        <p:grpSpPr>
          <a:xfrm>
            <a:off x="1773193" y="2330180"/>
            <a:ext cx="6205061" cy="2167690"/>
            <a:chOff x="2116351" y="3639202"/>
            <a:chExt cx="8273414" cy="2890252"/>
          </a:xfrm>
        </p:grpSpPr>
        <p:sp>
          <p:nvSpPr>
            <p:cNvPr id="160" name="Boog 159">
              <a:extLst>
                <a:ext uri="{FF2B5EF4-FFF2-40B4-BE49-F238E27FC236}">
                  <a16:creationId xmlns:a16="http://schemas.microsoft.com/office/drawing/2014/main" id="{7034F6BB-8A80-4DE2-A34D-C93042E1D39F}"/>
                </a:ext>
              </a:extLst>
            </p:cNvPr>
            <p:cNvSpPr/>
            <p:nvPr/>
          </p:nvSpPr>
          <p:spPr>
            <a:xfrm>
              <a:off x="2116351" y="3639202"/>
              <a:ext cx="8273414" cy="2643201"/>
            </a:xfrm>
            <a:prstGeom prst="arc">
              <a:avLst>
                <a:gd name="adj1" fmla="val 1995651"/>
                <a:gd name="adj2" fmla="val 8999027"/>
              </a:avLst>
            </a:prstGeom>
            <a:ln w="28575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1350"/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9A4C8396-8A03-41C6-9AB2-7316D6F9CC94}"/>
                </a:ext>
              </a:extLst>
            </p:cNvPr>
            <p:cNvSpPr/>
            <p:nvPr/>
          </p:nvSpPr>
          <p:spPr bwMode="auto">
            <a:xfrm>
              <a:off x="6302429" y="6138222"/>
              <a:ext cx="269777" cy="269777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kstvak 161">
              <a:extLst>
                <a:ext uri="{FF2B5EF4-FFF2-40B4-BE49-F238E27FC236}">
                  <a16:creationId xmlns:a16="http://schemas.microsoft.com/office/drawing/2014/main" id="{E2FBF120-8778-48C2-B60F-2131BDD6E165}"/>
                </a:ext>
              </a:extLst>
            </p:cNvPr>
            <p:cNvSpPr txBox="1"/>
            <p:nvPr/>
          </p:nvSpPr>
          <p:spPr>
            <a:xfrm>
              <a:off x="6354844" y="6040089"/>
              <a:ext cx="72008" cy="489365"/>
            </a:xfrm>
            <a:prstGeom prst="rect">
              <a:avLst/>
            </a:prstGeom>
            <a:noFill/>
          </p:spPr>
          <p:txBody>
            <a:bodyPr wrap="squar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1050" b="1" dirty="0">
                  <a:solidFill>
                    <a:schemeClr val="bg1"/>
                  </a:solidFill>
                </a:rPr>
                <a:t>9</a:t>
              </a:r>
              <a:endParaRPr lang="nl-NL" sz="1050" b="1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63" name="10. Service Ticket">
            <a:extLst>
              <a:ext uri="{FF2B5EF4-FFF2-40B4-BE49-F238E27FC236}">
                <a16:creationId xmlns:a16="http://schemas.microsoft.com/office/drawing/2014/main" id="{A976E550-4983-4527-8B86-6ADAFEA19A01}"/>
              </a:ext>
            </a:extLst>
          </p:cNvPr>
          <p:cNvGrpSpPr/>
          <p:nvPr/>
        </p:nvGrpSpPr>
        <p:grpSpPr>
          <a:xfrm>
            <a:off x="1426426" y="2943091"/>
            <a:ext cx="1132952" cy="529722"/>
            <a:chOff x="1743044" y="4783284"/>
            <a:chExt cx="1510603" cy="706296"/>
          </a:xfrm>
        </p:grpSpPr>
        <p:cxnSp>
          <p:nvCxnSpPr>
            <p:cNvPr id="164" name="Rechte verbindingslijn met pijl 163">
              <a:extLst>
                <a:ext uri="{FF2B5EF4-FFF2-40B4-BE49-F238E27FC236}">
                  <a16:creationId xmlns:a16="http://schemas.microsoft.com/office/drawing/2014/main" id="{4D3F7EE1-CB41-40FE-91E2-2ECC3F2BD0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3044" y="4783284"/>
              <a:ext cx="1510603" cy="706296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none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736056CF-E2DB-4DD2-AFC9-E18E1F69AE73}"/>
                </a:ext>
              </a:extLst>
            </p:cNvPr>
            <p:cNvGrpSpPr/>
            <p:nvPr/>
          </p:nvGrpSpPr>
          <p:grpSpPr>
            <a:xfrm>
              <a:off x="2285220" y="4964063"/>
              <a:ext cx="766024" cy="489365"/>
              <a:chOff x="6969915" y="2010106"/>
              <a:chExt cx="766024" cy="489365"/>
            </a:xfrm>
          </p:grpSpPr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1410B3F4-84D0-440C-B8D0-CDB6D097959A}"/>
                  </a:ext>
                </a:extLst>
              </p:cNvPr>
              <p:cNvSpPr/>
              <p:nvPr/>
            </p:nvSpPr>
            <p:spPr bwMode="auto">
              <a:xfrm>
                <a:off x="7104800" y="2101625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7" name="Tekstvak 166">
                <a:extLst>
                  <a:ext uri="{FF2B5EF4-FFF2-40B4-BE49-F238E27FC236}">
                    <a16:creationId xmlns:a16="http://schemas.microsoft.com/office/drawing/2014/main" id="{6FD501D9-1B45-4FF3-B1B7-44DC5D8FD0DD}"/>
                  </a:ext>
                </a:extLst>
              </p:cNvPr>
              <p:cNvSpPr txBox="1"/>
              <p:nvPr/>
            </p:nvSpPr>
            <p:spPr>
              <a:xfrm>
                <a:off x="6969915" y="2010106"/>
                <a:ext cx="766024" cy="489365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10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8" name="7. Kerberos please">
            <a:extLst>
              <a:ext uri="{FF2B5EF4-FFF2-40B4-BE49-F238E27FC236}">
                <a16:creationId xmlns:a16="http://schemas.microsoft.com/office/drawing/2014/main" id="{CE7B4A1D-BB93-4DF3-85B0-00B35631414F}"/>
              </a:ext>
            </a:extLst>
          </p:cNvPr>
          <p:cNvGrpSpPr/>
          <p:nvPr/>
        </p:nvGrpSpPr>
        <p:grpSpPr>
          <a:xfrm>
            <a:off x="1463587" y="2796062"/>
            <a:ext cx="1115078" cy="571979"/>
            <a:chOff x="1652665" y="4643534"/>
            <a:chExt cx="1486770" cy="762638"/>
          </a:xfrm>
        </p:grpSpPr>
        <p:cxnSp>
          <p:nvCxnSpPr>
            <p:cNvPr id="169" name="Rechte verbindingslijn met pijl 168">
              <a:extLst>
                <a:ext uri="{FF2B5EF4-FFF2-40B4-BE49-F238E27FC236}">
                  <a16:creationId xmlns:a16="http://schemas.microsoft.com/office/drawing/2014/main" id="{A66DBB3A-EE0F-425B-A981-B601152139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52665" y="4713976"/>
              <a:ext cx="1486770" cy="692196"/>
            </a:xfrm>
            <a:prstGeom prst="straightConnector1">
              <a:avLst/>
            </a:prstGeom>
            <a:ln w="28575">
              <a:solidFill>
                <a:srgbClr val="92D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70" name="Groep 169">
              <a:extLst>
                <a:ext uri="{FF2B5EF4-FFF2-40B4-BE49-F238E27FC236}">
                  <a16:creationId xmlns:a16="http://schemas.microsoft.com/office/drawing/2014/main" id="{FF01BC03-BF04-42AA-9E8D-6A946254F9FD}"/>
                </a:ext>
              </a:extLst>
            </p:cNvPr>
            <p:cNvGrpSpPr/>
            <p:nvPr/>
          </p:nvGrpSpPr>
          <p:grpSpPr>
            <a:xfrm>
              <a:off x="1942609" y="4643534"/>
              <a:ext cx="269777" cy="489365"/>
              <a:chOff x="6627304" y="1689577"/>
              <a:chExt cx="269777" cy="489365"/>
            </a:xfrm>
          </p:grpSpPr>
          <p:sp>
            <p:nvSpPr>
              <p:cNvPr id="171" name="Ovaal 170">
                <a:extLst>
                  <a:ext uri="{FF2B5EF4-FFF2-40B4-BE49-F238E27FC236}">
                    <a16:creationId xmlns:a16="http://schemas.microsoft.com/office/drawing/2014/main" id="{37399EBE-4363-4DED-9DEA-54217B1DBFD4}"/>
                  </a:ext>
                </a:extLst>
              </p:cNvPr>
              <p:cNvSpPr/>
              <p:nvPr/>
            </p:nvSpPr>
            <p:spPr bwMode="auto">
              <a:xfrm>
                <a:off x="6627304" y="1794240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83BD7BE-CD7C-43D3-98DE-25E7AA0629E9}"/>
                  </a:ext>
                </a:extLst>
              </p:cNvPr>
              <p:cNvSpPr txBox="1"/>
              <p:nvPr/>
            </p:nvSpPr>
            <p:spPr>
              <a:xfrm>
                <a:off x="6673188" y="1689577"/>
                <a:ext cx="72008" cy="489365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7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3" name="11. Receive claim">
            <a:extLst>
              <a:ext uri="{FF2B5EF4-FFF2-40B4-BE49-F238E27FC236}">
                <a16:creationId xmlns:a16="http://schemas.microsoft.com/office/drawing/2014/main" id="{B04F3903-0FE1-4AB1-949B-5731BB1EE3A4}"/>
              </a:ext>
            </a:extLst>
          </p:cNvPr>
          <p:cNvGrpSpPr/>
          <p:nvPr/>
        </p:nvGrpSpPr>
        <p:grpSpPr>
          <a:xfrm>
            <a:off x="1445530" y="3079365"/>
            <a:ext cx="1132952" cy="540922"/>
            <a:chOff x="1743044" y="4768351"/>
            <a:chExt cx="1510603" cy="721229"/>
          </a:xfrm>
        </p:grpSpPr>
        <p:cxnSp>
          <p:nvCxnSpPr>
            <p:cNvPr id="174" name="Rechte verbindingslijn met pijl 173">
              <a:extLst>
                <a:ext uri="{FF2B5EF4-FFF2-40B4-BE49-F238E27FC236}">
                  <a16:creationId xmlns:a16="http://schemas.microsoft.com/office/drawing/2014/main" id="{53B01303-CD9F-4E32-BDC7-27A56F4AF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43044" y="4783284"/>
              <a:ext cx="1510603" cy="706296"/>
            </a:xfrm>
            <a:prstGeom prst="straightConnector1">
              <a:avLst/>
            </a:prstGeom>
            <a:ln w="28575">
              <a:solidFill>
                <a:srgbClr val="00AEE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2F6A16D-E46E-42B6-B308-F718455AEF90}"/>
                </a:ext>
              </a:extLst>
            </p:cNvPr>
            <p:cNvGrpSpPr/>
            <p:nvPr/>
          </p:nvGrpSpPr>
          <p:grpSpPr>
            <a:xfrm>
              <a:off x="1926578" y="4768351"/>
              <a:ext cx="766024" cy="489365"/>
              <a:chOff x="6611273" y="1814394"/>
              <a:chExt cx="766024" cy="489365"/>
            </a:xfrm>
          </p:grpSpPr>
          <p:sp>
            <p:nvSpPr>
              <p:cNvPr id="176" name="Ovaal 175">
                <a:extLst>
                  <a:ext uri="{FF2B5EF4-FFF2-40B4-BE49-F238E27FC236}">
                    <a16:creationId xmlns:a16="http://schemas.microsoft.com/office/drawing/2014/main" id="{53211DD3-F5F9-471F-80B4-4233C33765E9}"/>
                  </a:ext>
                </a:extLst>
              </p:cNvPr>
              <p:cNvSpPr/>
              <p:nvPr/>
            </p:nvSpPr>
            <p:spPr bwMode="auto">
              <a:xfrm>
                <a:off x="6730223" y="1912698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EAA62D77-1F57-419D-BEB1-22C40D4918EE}"/>
                  </a:ext>
                </a:extLst>
              </p:cNvPr>
              <p:cNvSpPr txBox="1"/>
              <p:nvPr/>
            </p:nvSpPr>
            <p:spPr>
              <a:xfrm>
                <a:off x="6611273" y="1814394"/>
                <a:ext cx="766024" cy="489365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11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78" name="TPM Chip">
            <a:extLst>
              <a:ext uri="{FF2B5EF4-FFF2-40B4-BE49-F238E27FC236}">
                <a16:creationId xmlns:a16="http://schemas.microsoft.com/office/drawing/2014/main" id="{F4234857-6EC4-4CA4-BC38-FBD3C72130A5}"/>
              </a:ext>
            </a:extLst>
          </p:cNvPr>
          <p:cNvGrpSpPr/>
          <p:nvPr/>
        </p:nvGrpSpPr>
        <p:grpSpPr>
          <a:xfrm>
            <a:off x="2247392" y="3716250"/>
            <a:ext cx="421910" cy="415230"/>
            <a:chOff x="2723679" y="5670525"/>
            <a:chExt cx="562546" cy="553640"/>
          </a:xfrm>
        </p:grpSpPr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20FD8B32-D98F-49BA-9034-D55F7530B3CE}"/>
                </a:ext>
              </a:extLst>
            </p:cNvPr>
            <p:cNvGrpSpPr/>
            <p:nvPr/>
          </p:nvGrpSpPr>
          <p:grpSpPr>
            <a:xfrm>
              <a:off x="2867428" y="5670525"/>
              <a:ext cx="295968" cy="290642"/>
              <a:chOff x="2443988" y="5746119"/>
              <a:chExt cx="295968" cy="290642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89EC03F-3CB4-4B44-8A3A-2FE6D3A55746}"/>
                  </a:ext>
                </a:extLst>
              </p:cNvPr>
              <p:cNvSpPr/>
              <p:nvPr/>
            </p:nvSpPr>
            <p:spPr bwMode="auto">
              <a:xfrm>
                <a:off x="2520613" y="5821129"/>
                <a:ext cx="143091" cy="14221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59595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600459C0-28C0-45F9-8F71-57F48BC6C479}"/>
                  </a:ext>
                </a:extLst>
              </p:cNvPr>
              <p:cNvGrpSpPr/>
              <p:nvPr/>
            </p:nvGrpSpPr>
            <p:grpSpPr>
              <a:xfrm>
                <a:off x="2691073" y="5839854"/>
                <a:ext cx="48883" cy="107585"/>
                <a:chOff x="2691073" y="5839854"/>
                <a:chExt cx="48883" cy="107585"/>
              </a:xfrm>
            </p:grpSpPr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E3C5475-5627-47EC-B48F-946731CBB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3985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EFFAE83E-8663-4140-B203-46C85EC01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7679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67A0067-7AAA-4E74-9606-271C6CFF5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912607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>
                  <a:extLst>
                    <a:ext uri="{FF2B5EF4-FFF2-40B4-BE49-F238E27FC236}">
                      <a16:creationId xmlns:a16="http://schemas.microsoft.com/office/drawing/2014/main" id="{B61E667A-2476-4084-8DD4-671CE62FBF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073" y="5947439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7BF8DE35-9DB0-49A6-B0F4-067B3AA3B553}"/>
                  </a:ext>
                </a:extLst>
              </p:cNvPr>
              <p:cNvGrpSpPr/>
              <p:nvPr/>
            </p:nvGrpSpPr>
            <p:grpSpPr>
              <a:xfrm>
                <a:off x="2443988" y="5834751"/>
                <a:ext cx="48883" cy="107585"/>
                <a:chOff x="2691073" y="5839854"/>
                <a:chExt cx="48883" cy="107585"/>
              </a:xfrm>
            </p:grpSpPr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6FC6173A-4320-4A6A-8DDB-22BF1F53B4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3985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569517FC-56B3-4E3C-8C0D-7392974DDA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7679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67857A5D-66BB-45BC-B1D2-BF8838D63F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912607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98664680-EAE0-4A13-B6B4-8743E4F6E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073" y="5947439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4D25DB6D-1E06-49BE-A67C-49F2270F7EC1}"/>
                  </a:ext>
                </a:extLst>
              </p:cNvPr>
              <p:cNvGrpSpPr/>
              <p:nvPr/>
            </p:nvGrpSpPr>
            <p:grpSpPr>
              <a:xfrm rot="5400000">
                <a:off x="2565655" y="5716768"/>
                <a:ext cx="48883" cy="107585"/>
                <a:chOff x="2691073" y="5839854"/>
                <a:chExt cx="48883" cy="107585"/>
              </a:xfrm>
            </p:grpSpPr>
            <p:cxnSp>
              <p:nvCxnSpPr>
                <p:cNvPr id="190" name="Rechte verbindingslijn 189">
                  <a:extLst>
                    <a:ext uri="{FF2B5EF4-FFF2-40B4-BE49-F238E27FC236}">
                      <a16:creationId xmlns:a16="http://schemas.microsoft.com/office/drawing/2014/main" id="{F4480E22-D484-4D43-A2C6-ED5AA04E6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3985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Rechte verbindingslijn 190">
                  <a:extLst>
                    <a:ext uri="{FF2B5EF4-FFF2-40B4-BE49-F238E27FC236}">
                      <a16:creationId xmlns:a16="http://schemas.microsoft.com/office/drawing/2014/main" id="{4C5522C2-A933-494D-BF0E-A5412078C0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7679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Rechte verbindingslijn 191">
                  <a:extLst>
                    <a:ext uri="{FF2B5EF4-FFF2-40B4-BE49-F238E27FC236}">
                      <a16:creationId xmlns:a16="http://schemas.microsoft.com/office/drawing/2014/main" id="{A1791B08-C3D0-4AF7-B4B4-0A0F7A8222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912607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781F24FA-A550-46B4-9030-FBE769B4CB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073" y="5947439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Groep 184">
                <a:extLst>
                  <a:ext uri="{FF2B5EF4-FFF2-40B4-BE49-F238E27FC236}">
                    <a16:creationId xmlns:a16="http://schemas.microsoft.com/office/drawing/2014/main" id="{54702524-28E6-4861-BCB2-580749E36174}"/>
                  </a:ext>
                </a:extLst>
              </p:cNvPr>
              <p:cNvGrpSpPr/>
              <p:nvPr/>
            </p:nvGrpSpPr>
            <p:grpSpPr>
              <a:xfrm rot="5400000">
                <a:off x="2566556" y="5958527"/>
                <a:ext cx="48883" cy="107585"/>
                <a:chOff x="2691073" y="5839854"/>
                <a:chExt cx="48883" cy="107585"/>
              </a:xfrm>
            </p:grpSpPr>
            <p:cxnSp>
              <p:nvCxnSpPr>
                <p:cNvPr id="186" name="Rechte verbindingslijn 185">
                  <a:extLst>
                    <a:ext uri="{FF2B5EF4-FFF2-40B4-BE49-F238E27FC236}">
                      <a16:creationId xmlns:a16="http://schemas.microsoft.com/office/drawing/2014/main" id="{684AA439-B179-45C0-A264-D116DA680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3985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Rechte verbindingslijn 186">
                  <a:extLst>
                    <a:ext uri="{FF2B5EF4-FFF2-40B4-BE49-F238E27FC236}">
                      <a16:creationId xmlns:a16="http://schemas.microsoft.com/office/drawing/2014/main" id="{92FE4329-1E66-4D9A-B457-C54EE36644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876794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Rechte verbindingslijn 187">
                  <a:extLst>
                    <a:ext uri="{FF2B5EF4-FFF2-40B4-BE49-F238E27FC236}">
                      <a16:creationId xmlns:a16="http://schemas.microsoft.com/office/drawing/2014/main" id="{4364A415-41C8-435F-9292-1305927098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750" y="5912607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Rechte verbindingslijn 188">
                  <a:extLst>
                    <a:ext uri="{FF2B5EF4-FFF2-40B4-BE49-F238E27FC236}">
                      <a16:creationId xmlns:a16="http://schemas.microsoft.com/office/drawing/2014/main" id="{45713A99-AEA9-4B04-8243-F954D5424D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91073" y="5947439"/>
                  <a:ext cx="48206" cy="0"/>
                </a:xfrm>
                <a:prstGeom prst="line">
                  <a:avLst/>
                </a:prstGeom>
                <a:ln w="19050">
                  <a:solidFill>
                    <a:srgbClr val="595959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0" name="Tekstvak 79">
              <a:extLst>
                <a:ext uri="{FF2B5EF4-FFF2-40B4-BE49-F238E27FC236}">
                  <a16:creationId xmlns:a16="http://schemas.microsoft.com/office/drawing/2014/main" id="{71602F50-FEEC-498D-A551-6F1CE2681FAF}"/>
                </a:ext>
              </a:extLst>
            </p:cNvPr>
            <p:cNvSpPr txBox="1"/>
            <p:nvPr/>
          </p:nvSpPr>
          <p:spPr>
            <a:xfrm>
              <a:off x="2723679" y="5916389"/>
              <a:ext cx="56254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9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TPM</a:t>
              </a:r>
            </a:p>
          </p:txBody>
        </p:sp>
      </p:grpSp>
      <p:grpSp>
        <p:nvGrpSpPr>
          <p:cNvPr id="202" name="Cert Store">
            <a:extLst>
              <a:ext uri="{FF2B5EF4-FFF2-40B4-BE49-F238E27FC236}">
                <a16:creationId xmlns:a16="http://schemas.microsoft.com/office/drawing/2014/main" id="{1909822F-576C-4815-A3DD-61FD1996CABB}"/>
              </a:ext>
            </a:extLst>
          </p:cNvPr>
          <p:cNvGrpSpPr/>
          <p:nvPr/>
        </p:nvGrpSpPr>
        <p:grpSpPr>
          <a:xfrm>
            <a:off x="2194601" y="3694709"/>
            <a:ext cx="497252" cy="503041"/>
            <a:chOff x="2298058" y="5669325"/>
            <a:chExt cx="663003" cy="670721"/>
          </a:xfrm>
        </p:grpSpPr>
        <p:grpSp>
          <p:nvGrpSpPr>
            <p:cNvPr id="203" name="Groep 202">
              <a:extLst>
                <a:ext uri="{FF2B5EF4-FFF2-40B4-BE49-F238E27FC236}">
                  <a16:creationId xmlns:a16="http://schemas.microsoft.com/office/drawing/2014/main" id="{5302FF42-C4FD-45A0-B457-18FCE579F986}"/>
                </a:ext>
              </a:extLst>
            </p:cNvPr>
            <p:cNvGrpSpPr/>
            <p:nvPr/>
          </p:nvGrpSpPr>
          <p:grpSpPr>
            <a:xfrm>
              <a:off x="2515404" y="5669325"/>
              <a:ext cx="278794" cy="332977"/>
              <a:chOff x="2515404" y="5669325"/>
              <a:chExt cx="278794" cy="332977"/>
            </a:xfrm>
          </p:grpSpPr>
          <p:pic>
            <p:nvPicPr>
              <p:cNvPr id="206" name="Afbeelding 205">
                <a:extLst>
                  <a:ext uri="{FF2B5EF4-FFF2-40B4-BE49-F238E27FC236}">
                    <a16:creationId xmlns:a16="http://schemas.microsoft.com/office/drawing/2014/main" id="{C0C21CB6-D8D8-4EF0-ADEE-CA616EC00E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515404" y="5669325"/>
                <a:ext cx="278794" cy="278794"/>
              </a:xfrm>
              <a:prstGeom prst="rect">
                <a:avLst/>
              </a:prstGeom>
            </p:spPr>
          </p:pic>
          <p:sp>
            <p:nvSpPr>
              <p:cNvPr id="207" name="Parallellogram 206">
                <a:extLst>
                  <a:ext uri="{FF2B5EF4-FFF2-40B4-BE49-F238E27FC236}">
                    <a16:creationId xmlns:a16="http://schemas.microsoft.com/office/drawing/2014/main" id="{29A3D676-4B4C-4894-93CE-2BF68B2EB1B1}"/>
                  </a:ext>
                </a:extLst>
              </p:cNvPr>
              <p:cNvSpPr/>
              <p:nvPr/>
            </p:nvSpPr>
            <p:spPr bwMode="auto">
              <a:xfrm>
                <a:off x="2686777" y="5907702"/>
                <a:ext cx="72709" cy="81386"/>
              </a:xfrm>
              <a:prstGeom prst="parallelogram">
                <a:avLst/>
              </a:prstGeom>
              <a:solidFill>
                <a:srgbClr val="595959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8" name="Parallellogram 207">
                <a:extLst>
                  <a:ext uri="{FF2B5EF4-FFF2-40B4-BE49-F238E27FC236}">
                    <a16:creationId xmlns:a16="http://schemas.microsoft.com/office/drawing/2014/main" id="{A5802193-72D7-4A65-948D-1498BAE060D6}"/>
                  </a:ext>
                </a:extLst>
              </p:cNvPr>
              <p:cNvSpPr/>
              <p:nvPr/>
            </p:nvSpPr>
            <p:spPr bwMode="auto">
              <a:xfrm flipH="1">
                <a:off x="2722970" y="5920916"/>
                <a:ext cx="68978" cy="81386"/>
              </a:xfrm>
              <a:prstGeom prst="parallelogram">
                <a:avLst>
                  <a:gd name="adj" fmla="val 33286"/>
                </a:avLst>
              </a:prstGeom>
              <a:solidFill>
                <a:srgbClr val="595959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60451417-9EE9-4F52-96EB-B222B17AC13B}"/>
                  </a:ext>
                </a:extLst>
              </p:cNvPr>
              <p:cNvSpPr/>
              <p:nvPr/>
            </p:nvSpPr>
            <p:spPr bwMode="auto">
              <a:xfrm>
                <a:off x="2691620" y="5849211"/>
                <a:ext cx="87176" cy="87176"/>
              </a:xfrm>
              <a:prstGeom prst="ellipse">
                <a:avLst/>
              </a:prstGeom>
              <a:solidFill>
                <a:srgbClr val="595959"/>
              </a:solidFill>
              <a:ln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04" name="Tekstvak 79">
              <a:extLst>
                <a:ext uri="{FF2B5EF4-FFF2-40B4-BE49-F238E27FC236}">
                  <a16:creationId xmlns:a16="http://schemas.microsoft.com/office/drawing/2014/main" id="{9BBAD363-0FF2-4E9E-B4DF-0DEC779D73FE}"/>
                </a:ext>
              </a:extLst>
            </p:cNvPr>
            <p:cNvSpPr txBox="1"/>
            <p:nvPr/>
          </p:nvSpPr>
          <p:spPr>
            <a:xfrm>
              <a:off x="2336693" y="5907472"/>
              <a:ext cx="571096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900" dirty="0" err="1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Cert</a:t>
              </a:r>
              <a:endParaRPr lang="nl-NL" sz="900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  <a:cs typeface="Arial" panose="020B0604020202020204" pitchFamily="34" charset="0"/>
              </a:endParaRPr>
            </a:p>
          </p:txBody>
        </p:sp>
        <p:sp>
          <p:nvSpPr>
            <p:cNvPr id="205" name="Tekstvak 79">
              <a:extLst>
                <a:ext uri="{FF2B5EF4-FFF2-40B4-BE49-F238E27FC236}">
                  <a16:creationId xmlns:a16="http://schemas.microsoft.com/office/drawing/2014/main" id="{2B5B5785-07F5-42DD-A725-5FF4F2703B91}"/>
                </a:ext>
              </a:extLst>
            </p:cNvPr>
            <p:cNvSpPr txBox="1"/>
            <p:nvPr/>
          </p:nvSpPr>
          <p:spPr>
            <a:xfrm>
              <a:off x="2298058" y="6032270"/>
              <a:ext cx="663003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l-NL" sz="9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rPr>
                <a:t>Store</a:t>
              </a:r>
            </a:p>
          </p:txBody>
        </p:sp>
      </p:grpSp>
      <p:grpSp>
        <p:nvGrpSpPr>
          <p:cNvPr id="210" name="Claim">
            <a:extLst>
              <a:ext uri="{FF2B5EF4-FFF2-40B4-BE49-F238E27FC236}">
                <a16:creationId xmlns:a16="http://schemas.microsoft.com/office/drawing/2014/main" id="{1521E25B-F579-4354-9ECF-13FB87F5B62C}"/>
              </a:ext>
            </a:extLst>
          </p:cNvPr>
          <p:cNvGrpSpPr/>
          <p:nvPr/>
        </p:nvGrpSpPr>
        <p:grpSpPr>
          <a:xfrm>
            <a:off x="1695453" y="2369827"/>
            <a:ext cx="490840" cy="544747"/>
            <a:chOff x="5911798" y="4507970"/>
            <a:chExt cx="654454" cy="726329"/>
          </a:xfrm>
        </p:grpSpPr>
        <p:sp>
          <p:nvSpPr>
            <p:cNvPr id="211" name="Rechthoek: ezelsoor 210">
              <a:extLst>
                <a:ext uri="{FF2B5EF4-FFF2-40B4-BE49-F238E27FC236}">
                  <a16:creationId xmlns:a16="http://schemas.microsoft.com/office/drawing/2014/main" id="{FC5182E9-58D4-4752-9B54-49A1B0230456}"/>
                </a:ext>
              </a:extLst>
            </p:cNvPr>
            <p:cNvSpPr/>
            <p:nvPr/>
          </p:nvSpPr>
          <p:spPr bwMode="auto">
            <a:xfrm rot="10800000" flipH="1">
              <a:off x="6047510" y="4507970"/>
              <a:ext cx="397143" cy="504055"/>
            </a:xfrm>
            <a:prstGeom prst="foldedCorner">
              <a:avLst>
                <a:gd name="adj" fmla="val 29078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2" name="Groep 211">
              <a:extLst>
                <a:ext uri="{FF2B5EF4-FFF2-40B4-BE49-F238E27FC236}">
                  <a16:creationId xmlns:a16="http://schemas.microsoft.com/office/drawing/2014/main" id="{42D4FC8B-D608-4B80-BCA2-0A660C20BB33}"/>
                </a:ext>
              </a:extLst>
            </p:cNvPr>
            <p:cNvGrpSpPr/>
            <p:nvPr/>
          </p:nvGrpSpPr>
          <p:grpSpPr>
            <a:xfrm>
              <a:off x="5911798" y="4541596"/>
              <a:ext cx="654454" cy="692703"/>
              <a:chOff x="5796704" y="4549541"/>
              <a:chExt cx="654454" cy="692703"/>
            </a:xfrm>
          </p:grpSpPr>
          <p:sp>
            <p:nvSpPr>
              <p:cNvPr id="213" name="Rechthoek: ezelsoor 212">
                <a:extLst>
                  <a:ext uri="{FF2B5EF4-FFF2-40B4-BE49-F238E27FC236}">
                    <a16:creationId xmlns:a16="http://schemas.microsoft.com/office/drawing/2014/main" id="{C94E90D7-105D-4FCF-9573-CB344CEA8A27}"/>
                  </a:ext>
                </a:extLst>
              </p:cNvPr>
              <p:cNvSpPr/>
              <p:nvPr/>
            </p:nvSpPr>
            <p:spPr bwMode="auto">
              <a:xfrm rot="10800000" flipH="1">
                <a:off x="5964020" y="4549541"/>
                <a:ext cx="334889" cy="432048"/>
              </a:xfrm>
              <a:prstGeom prst="foldedCorner">
                <a:avLst>
                  <a:gd name="adj" fmla="val 29078"/>
                </a:avLst>
              </a:prstGeom>
              <a:solidFill>
                <a:schemeClr val="bg1"/>
              </a:solidFill>
              <a:ln w="19050">
                <a:solidFill>
                  <a:srgbClr val="595959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4" name="Tekstvak 58">
                <a:extLst>
                  <a:ext uri="{FF2B5EF4-FFF2-40B4-BE49-F238E27FC236}">
                    <a16:creationId xmlns:a16="http://schemas.microsoft.com/office/drawing/2014/main" id="{E09F8C6C-C535-41B0-9043-F209EF42EA56}"/>
                  </a:ext>
                </a:extLst>
              </p:cNvPr>
              <p:cNvSpPr txBox="1"/>
              <p:nvPr/>
            </p:nvSpPr>
            <p:spPr>
              <a:xfrm>
                <a:off x="5796704" y="4934468"/>
                <a:ext cx="654454" cy="3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9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claim</a:t>
                </a:r>
              </a:p>
            </p:txBody>
          </p:sp>
        </p:grpSp>
      </p:grpSp>
      <p:grpSp>
        <p:nvGrpSpPr>
          <p:cNvPr id="215" name="Secret">
            <a:extLst>
              <a:ext uri="{FF2B5EF4-FFF2-40B4-BE49-F238E27FC236}">
                <a16:creationId xmlns:a16="http://schemas.microsoft.com/office/drawing/2014/main" id="{7FF6663F-74F3-45E9-951E-DBE5DAE54718}"/>
              </a:ext>
            </a:extLst>
          </p:cNvPr>
          <p:cNvGrpSpPr/>
          <p:nvPr/>
        </p:nvGrpSpPr>
        <p:grpSpPr>
          <a:xfrm>
            <a:off x="1951988" y="3538468"/>
            <a:ext cx="1014380" cy="470898"/>
            <a:chOff x="975271" y="5680473"/>
            <a:chExt cx="1352506" cy="627864"/>
          </a:xfrm>
        </p:grpSpPr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75E564C2-F070-40BF-9FEB-F294D7C0C41F}"/>
                </a:ext>
              </a:extLst>
            </p:cNvPr>
            <p:cNvSpPr/>
            <p:nvPr/>
          </p:nvSpPr>
          <p:spPr bwMode="auto">
            <a:xfrm>
              <a:off x="1119287" y="5845516"/>
              <a:ext cx="715844" cy="16882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59595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7" name="Tekstvak 216">
              <a:extLst>
                <a:ext uri="{FF2B5EF4-FFF2-40B4-BE49-F238E27FC236}">
                  <a16:creationId xmlns:a16="http://schemas.microsoft.com/office/drawing/2014/main" id="{47CA7A4D-BF8B-4C04-9EA2-13321F1485F1}"/>
                </a:ext>
              </a:extLst>
            </p:cNvPr>
            <p:cNvSpPr txBox="1"/>
            <p:nvPr/>
          </p:nvSpPr>
          <p:spPr>
            <a:xfrm>
              <a:off x="975271" y="5680473"/>
              <a:ext cx="1352506" cy="627864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dirty="0">
                  <a:solidFill>
                    <a:srgbClr val="595959"/>
                  </a:solidFill>
                </a:rPr>
                <a:t>*****</a:t>
              </a:r>
              <a:endParaRPr lang="nl-NL" dirty="0" err="1">
                <a:solidFill>
                  <a:srgbClr val="595959"/>
                </a:solidFill>
              </a:endParaRPr>
            </a:p>
          </p:txBody>
        </p:sp>
      </p:grpSp>
      <p:grpSp>
        <p:nvGrpSpPr>
          <p:cNvPr id="218" name="13. Get certificate">
            <a:extLst>
              <a:ext uri="{FF2B5EF4-FFF2-40B4-BE49-F238E27FC236}">
                <a16:creationId xmlns:a16="http://schemas.microsoft.com/office/drawing/2014/main" id="{577997EC-A210-4E0A-89FE-E162070F06C6}"/>
              </a:ext>
            </a:extLst>
          </p:cNvPr>
          <p:cNvGrpSpPr/>
          <p:nvPr/>
        </p:nvGrpSpPr>
        <p:grpSpPr>
          <a:xfrm>
            <a:off x="2943445" y="1566207"/>
            <a:ext cx="1195532" cy="1431757"/>
            <a:chOff x="1883537" y="2629621"/>
            <a:chExt cx="1594043" cy="1909009"/>
          </a:xfrm>
        </p:grpSpPr>
        <p:cxnSp>
          <p:nvCxnSpPr>
            <p:cNvPr id="219" name="Rechte verbindingslijn met pijl 218">
              <a:extLst>
                <a:ext uri="{FF2B5EF4-FFF2-40B4-BE49-F238E27FC236}">
                  <a16:creationId xmlns:a16="http://schemas.microsoft.com/office/drawing/2014/main" id="{12B35C03-7DB3-45CE-B1F9-F0A9E345D0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83537" y="2629621"/>
              <a:ext cx="1594043" cy="1909009"/>
            </a:xfrm>
            <a:prstGeom prst="straightConnector1">
              <a:avLst/>
            </a:prstGeom>
            <a:ln w="28575">
              <a:solidFill>
                <a:srgbClr val="00AEE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20" name="Groep 219">
              <a:extLst>
                <a:ext uri="{FF2B5EF4-FFF2-40B4-BE49-F238E27FC236}">
                  <a16:creationId xmlns:a16="http://schemas.microsoft.com/office/drawing/2014/main" id="{80E74441-D19B-4FDB-A45F-7A0EE7ABAB71}"/>
                </a:ext>
              </a:extLst>
            </p:cNvPr>
            <p:cNvGrpSpPr/>
            <p:nvPr/>
          </p:nvGrpSpPr>
          <p:grpSpPr>
            <a:xfrm>
              <a:off x="2251651" y="3487279"/>
              <a:ext cx="766024" cy="489365"/>
              <a:chOff x="6936346" y="533322"/>
              <a:chExt cx="766024" cy="489365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757397A2-7534-4FB8-98F8-FDA59F5BBFA3}"/>
                  </a:ext>
                </a:extLst>
              </p:cNvPr>
              <p:cNvSpPr/>
              <p:nvPr/>
            </p:nvSpPr>
            <p:spPr bwMode="auto">
              <a:xfrm>
                <a:off x="7063688" y="632907"/>
                <a:ext cx="269777" cy="269777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nl-NL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Tekstvak 221">
                <a:extLst>
                  <a:ext uri="{FF2B5EF4-FFF2-40B4-BE49-F238E27FC236}">
                    <a16:creationId xmlns:a16="http://schemas.microsoft.com/office/drawing/2014/main" id="{C44210F2-B29F-4736-A09F-1A3EC5FC0B5A}"/>
                  </a:ext>
                </a:extLst>
              </p:cNvPr>
              <p:cNvSpPr txBox="1"/>
              <p:nvPr/>
            </p:nvSpPr>
            <p:spPr>
              <a:xfrm>
                <a:off x="6936346" y="533322"/>
                <a:ext cx="766024" cy="489365"/>
              </a:xfrm>
              <a:prstGeom prst="rect">
                <a:avLst/>
              </a:prstGeom>
              <a:noFill/>
            </p:spPr>
            <p:txBody>
              <a:bodyPr wrap="square" lIns="137160" tIns="109728" rIns="137160" bIns="1097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450"/>
                  </a:spcAft>
                </a:pPr>
                <a:r>
                  <a:rPr lang="en-US" sz="1050" b="1" dirty="0">
                    <a:solidFill>
                      <a:schemeClr val="bg1"/>
                    </a:solidFill>
                  </a:rPr>
                  <a:t>13</a:t>
                </a:r>
                <a:endParaRPr lang="nl-NL" sz="1050" b="1" dirty="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3" name="Certificate">
            <a:extLst>
              <a:ext uri="{FF2B5EF4-FFF2-40B4-BE49-F238E27FC236}">
                <a16:creationId xmlns:a16="http://schemas.microsoft.com/office/drawing/2014/main" id="{FE622CC2-0C53-46E8-A6AC-2AC59F60BDB5}"/>
              </a:ext>
            </a:extLst>
          </p:cNvPr>
          <p:cNvGrpSpPr/>
          <p:nvPr/>
        </p:nvGrpSpPr>
        <p:grpSpPr>
          <a:xfrm>
            <a:off x="4018042" y="1256903"/>
            <a:ext cx="409086" cy="387773"/>
            <a:chOff x="1167785" y="5522394"/>
            <a:chExt cx="545447" cy="517030"/>
          </a:xfrm>
        </p:grpSpPr>
        <p:sp>
          <p:nvSpPr>
            <p:cNvPr id="224" name="Tekstvak 2">
              <a:extLst>
                <a:ext uri="{FF2B5EF4-FFF2-40B4-BE49-F238E27FC236}">
                  <a16:creationId xmlns:a16="http://schemas.microsoft.com/office/drawing/2014/main" id="{6E772A8E-8EF5-4A51-A7AB-C66A572655D4}"/>
                </a:ext>
              </a:extLst>
            </p:cNvPr>
            <p:cNvSpPr txBox="1"/>
            <p:nvPr/>
          </p:nvSpPr>
          <p:spPr>
            <a:xfrm>
              <a:off x="1167785" y="5731648"/>
              <a:ext cx="54544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sr-Latn-C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nl-NL" sz="900" dirty="0" err="1">
                  <a:effectLst>
                    <a:glow rad="228600">
                      <a:schemeClr val="bg1"/>
                    </a:glow>
                  </a:effectLst>
                </a:rPr>
                <a:t>cert</a:t>
              </a:r>
              <a:endParaRPr lang="nl-NL" sz="1050" dirty="0">
                <a:effectLst>
                  <a:glow rad="228600">
                    <a:schemeClr val="bg1"/>
                  </a:glow>
                </a:effectLst>
              </a:endParaRPr>
            </a:p>
          </p:txBody>
        </p:sp>
        <p:sp>
          <p:nvSpPr>
            <p:cNvPr id="225" name="Rechthoek: ezelsoor 224">
              <a:extLst>
                <a:ext uri="{FF2B5EF4-FFF2-40B4-BE49-F238E27FC236}">
                  <a16:creationId xmlns:a16="http://schemas.microsoft.com/office/drawing/2014/main" id="{820BCB9F-397A-4117-AB3A-5001F8565D19}"/>
                </a:ext>
              </a:extLst>
            </p:cNvPr>
            <p:cNvSpPr/>
            <p:nvPr/>
          </p:nvSpPr>
          <p:spPr bwMode="auto">
            <a:xfrm rot="10800000" flipH="1">
              <a:off x="1279051" y="5522394"/>
              <a:ext cx="334889" cy="263603"/>
            </a:xfrm>
            <a:prstGeom prst="foldedCorner">
              <a:avLst>
                <a:gd name="adj" fmla="val 29078"/>
              </a:avLst>
            </a:prstGeom>
            <a:solidFill>
              <a:schemeClr val="bg1"/>
            </a:solidFill>
            <a:ln w="19050">
              <a:solidFill>
                <a:srgbClr val="595959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6" name="Parallellogram 225">
              <a:extLst>
                <a:ext uri="{FF2B5EF4-FFF2-40B4-BE49-F238E27FC236}">
                  <a16:creationId xmlns:a16="http://schemas.microsoft.com/office/drawing/2014/main" id="{0E7F49FB-E333-42FA-A827-2A8B9951EBFF}"/>
                </a:ext>
              </a:extLst>
            </p:cNvPr>
            <p:cNvSpPr/>
            <p:nvPr/>
          </p:nvSpPr>
          <p:spPr bwMode="auto">
            <a:xfrm>
              <a:off x="1530748" y="5782599"/>
              <a:ext cx="72709" cy="81386"/>
            </a:xfrm>
            <a:prstGeom prst="parallelogram">
              <a:avLst/>
            </a:prstGeom>
            <a:solidFill>
              <a:srgbClr val="595959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7" name="Parallellogram 226">
              <a:extLst>
                <a:ext uri="{FF2B5EF4-FFF2-40B4-BE49-F238E27FC236}">
                  <a16:creationId xmlns:a16="http://schemas.microsoft.com/office/drawing/2014/main" id="{AE64AB95-41B8-4952-85DA-16B5BBEF3F4D}"/>
                </a:ext>
              </a:extLst>
            </p:cNvPr>
            <p:cNvSpPr/>
            <p:nvPr/>
          </p:nvSpPr>
          <p:spPr bwMode="auto">
            <a:xfrm flipH="1">
              <a:off x="1566941" y="5795813"/>
              <a:ext cx="68978" cy="81386"/>
            </a:xfrm>
            <a:prstGeom prst="parallelogram">
              <a:avLst>
                <a:gd name="adj" fmla="val 33286"/>
              </a:avLst>
            </a:prstGeom>
            <a:solidFill>
              <a:srgbClr val="595959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1E982F4E-C606-45CC-8C86-519DBBC208FC}"/>
                </a:ext>
              </a:extLst>
            </p:cNvPr>
            <p:cNvSpPr/>
            <p:nvPr/>
          </p:nvSpPr>
          <p:spPr bwMode="auto">
            <a:xfrm>
              <a:off x="1535591" y="5724108"/>
              <a:ext cx="87176" cy="87176"/>
            </a:xfrm>
            <a:prstGeom prst="ellipse">
              <a:avLst/>
            </a:prstGeom>
            <a:solidFill>
              <a:srgbClr val="595959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nl-NL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29" name="Rechte verbindingslijn 228">
              <a:extLst>
                <a:ext uri="{FF2B5EF4-FFF2-40B4-BE49-F238E27FC236}">
                  <a16:creationId xmlns:a16="http://schemas.microsoft.com/office/drawing/2014/main" id="{AD3CC546-A953-4F60-ABF2-6AF6A873AF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1693" y="5613093"/>
              <a:ext cx="233367" cy="0"/>
            </a:xfrm>
            <a:prstGeom prst="line">
              <a:avLst/>
            </a:prstGeom>
            <a:ln w="19050">
              <a:solidFill>
                <a:srgbClr val="59595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Rechte verbindingslijn 229">
              <a:extLst>
                <a:ext uri="{FF2B5EF4-FFF2-40B4-BE49-F238E27FC236}">
                  <a16:creationId xmlns:a16="http://schemas.microsoft.com/office/drawing/2014/main" id="{5BA737EB-85D2-4BC1-A898-77B74038B2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1693" y="5650033"/>
              <a:ext cx="233367" cy="0"/>
            </a:xfrm>
            <a:prstGeom prst="line">
              <a:avLst/>
            </a:prstGeom>
            <a:ln w="19050">
              <a:solidFill>
                <a:srgbClr val="59595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Rechte verbindingslijn 230">
              <a:extLst>
                <a:ext uri="{FF2B5EF4-FFF2-40B4-BE49-F238E27FC236}">
                  <a16:creationId xmlns:a16="http://schemas.microsoft.com/office/drawing/2014/main" id="{7F5200B0-45F1-451D-9B16-BF2D496B07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21693" y="5685846"/>
              <a:ext cx="233367" cy="0"/>
            </a:xfrm>
            <a:prstGeom prst="line">
              <a:avLst/>
            </a:prstGeom>
            <a:ln w="19050">
              <a:solidFill>
                <a:srgbClr val="595959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Rectangle 420">
            <a:extLst>
              <a:ext uri="{FF2B5EF4-FFF2-40B4-BE49-F238E27FC236}">
                <a16:creationId xmlns:a16="http://schemas.microsoft.com/office/drawing/2014/main" id="{D6F729F6-5093-484E-9441-43010696EDD6}"/>
              </a:ext>
            </a:extLst>
          </p:cNvPr>
          <p:cNvSpPr/>
          <p:nvPr/>
        </p:nvSpPr>
        <p:spPr>
          <a:xfrm>
            <a:off x="2755813" y="3288805"/>
            <a:ext cx="551456" cy="351731"/>
          </a:xfrm>
          <a:prstGeom prst="rect">
            <a:avLst/>
          </a:prstGeom>
          <a:solidFill>
            <a:srgbClr val="00AEE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21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985E-6 1.6296E-6 L -0.21789 0.0006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0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2027E-6 -2.197E-6 L 0.13748 0.0726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8" y="36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4874E-6 3.10032E-6 L 0.08054 -0.20677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1" y="-103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748 0.07263 L 0.2664 -0.20903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6" y="-14094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054 -0.20677 L 0.21598 -0.48003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65" y="-1366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8101E-6 -2.00182E-6 L -0.19058 0.46573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5" y="232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2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Introduction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B06D05-7538-4414-A0FA-FA954AC18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752" y="1563688"/>
            <a:ext cx="6347048" cy="2663825"/>
          </a:xfrm>
        </p:spPr>
        <p:txBody>
          <a:bodyPr/>
          <a:lstStyle/>
          <a:p>
            <a:r>
              <a:rPr lang="en-US" dirty="0"/>
              <a:t>Raymond P.L. </a:t>
            </a:r>
            <a:r>
              <a:rPr lang="en-US" dirty="0" err="1"/>
              <a:t>Comvalius</a:t>
            </a:r>
            <a:endParaRPr lang="en-US" dirty="0"/>
          </a:p>
          <a:p>
            <a:pPr lvl="1"/>
            <a:r>
              <a:rPr lang="en-US" dirty="0"/>
              <a:t>Independent IT architect for 19 years</a:t>
            </a:r>
          </a:p>
          <a:p>
            <a:pPr lvl="1"/>
            <a:r>
              <a:rPr lang="en-US" dirty="0"/>
              <a:t>… works with Windows</a:t>
            </a:r>
          </a:p>
          <a:p>
            <a:pPr lvl="1"/>
            <a:endParaRPr lang="en-US" dirty="0"/>
          </a:p>
          <a:p>
            <a:r>
              <a:rPr lang="en-US" dirty="0"/>
              <a:t>Sander Berkouwer</a:t>
            </a:r>
          </a:p>
          <a:p>
            <a:pPr lvl="1"/>
            <a:r>
              <a:rPr lang="en-US" dirty="0"/>
              <a:t>Senior Consultant at SCCT </a:t>
            </a:r>
            <a:r>
              <a:rPr lang="en-US" dirty="0">
                <a:solidFill>
                  <a:srgbClr val="FE742C"/>
                </a:solidFill>
              </a:rPr>
              <a:t>scct.nl</a:t>
            </a:r>
          </a:p>
          <a:p>
            <a:pPr lvl="1"/>
            <a:r>
              <a:rPr lang="en-US" dirty="0"/>
              <a:t>… works with Active Directory</a:t>
            </a:r>
          </a:p>
          <a:p>
            <a:endParaRPr lang="en-NL" dirty="0"/>
          </a:p>
        </p:txBody>
      </p:sp>
      <p:pic>
        <p:nvPicPr>
          <p:cNvPr id="5" name="Tijdelijke aanduiding voor afbeelding 9">
            <a:extLst>
              <a:ext uri="{FF2B5EF4-FFF2-40B4-BE49-F238E27FC236}">
                <a16:creationId xmlns:a16="http://schemas.microsoft.com/office/drawing/2014/main" id="{BAA5456B-5ACC-4CB0-9078-7D728C8A3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1" b="27812"/>
          <a:stretch/>
        </p:blipFill>
        <p:spPr>
          <a:xfrm>
            <a:off x="-558086" y="1274373"/>
            <a:ext cx="4651596" cy="4487367"/>
          </a:xfrm>
          <a:prstGeom prst="rect">
            <a:avLst/>
          </a:prstGeom>
          <a:effectLst/>
        </p:spPr>
      </p:pic>
      <p:pic>
        <p:nvPicPr>
          <p:cNvPr id="6" name="Tijdelijke aanduiding voor afbeelding 4">
            <a:extLst>
              <a:ext uri="{FF2B5EF4-FFF2-40B4-BE49-F238E27FC236}">
                <a16:creationId xmlns:a16="http://schemas.microsoft.com/office/drawing/2014/main" id="{9A65044A-5502-4973-A898-3D81AFC0410C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4" b="100000" l="10000" r="90000"/>
                    </a14:imgEffect>
                  </a14:imgLayer>
                </a14:imgProps>
              </a:ext>
            </a:extLst>
          </a:blip>
          <a:srcRect t="3791" b="3791"/>
          <a:stretch>
            <a:fillRect/>
          </a:stretch>
        </p:blipFill>
        <p:spPr>
          <a:xfrm rot="20950701" flipH="1">
            <a:off x="5108136" y="1593269"/>
            <a:ext cx="4669948" cy="385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51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/>
          <p:cNvSpPr/>
          <p:nvPr/>
        </p:nvSpPr>
        <p:spPr bwMode="auto">
          <a:xfrm>
            <a:off x="-15425" y="3837168"/>
            <a:ext cx="9159425" cy="903508"/>
          </a:xfrm>
          <a:prstGeom prst="rect">
            <a:avLst/>
          </a:prstGeom>
          <a:solidFill>
            <a:schemeClr val="bg1">
              <a:lumMod val="85000"/>
              <a:alpha val="2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23878"/>
            <a:ext cx="9144000" cy="992426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6000" b="1" dirty="0" err="1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Workspace</a:t>
            </a:r>
            <a:r>
              <a:rPr lang="nl-NL" sz="60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32285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5F720-D2B0-4ED7-BA27-FB8046009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Recommendations for </a:t>
            </a:r>
            <a:br>
              <a:rPr lang="en-US" dirty="0"/>
            </a:br>
            <a:r>
              <a:rPr lang="en-US" dirty="0"/>
              <a:t>azure AD Join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4F2D7BA-5176-4926-B2FF-0328792D7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Use Intune</a:t>
            </a:r>
          </a:p>
          <a:p>
            <a:pPr lvl="1"/>
            <a:r>
              <a:rPr lang="en-US" dirty="0"/>
              <a:t>Azure AD Join &amp; Domain Join ++ give IT departments control</a:t>
            </a:r>
          </a:p>
          <a:p>
            <a:pPr lvl="1"/>
            <a:r>
              <a:rPr lang="en-US" dirty="0"/>
              <a:t>Intune makes sure IT departments stay in control</a:t>
            </a:r>
          </a:p>
          <a:p>
            <a:r>
              <a:rPr lang="en-US" dirty="0"/>
              <a:t>Device limits</a:t>
            </a:r>
          </a:p>
          <a:p>
            <a:pPr lvl="1"/>
            <a:r>
              <a:rPr lang="en-US" dirty="0"/>
              <a:t>End users can Azure AD Join an unlimited amount of devices, default is 20.</a:t>
            </a:r>
          </a:p>
          <a:p>
            <a:pPr lvl="1"/>
            <a:r>
              <a:rPr lang="en-US" dirty="0"/>
              <a:t>Intune’s license limit is 15 devices, but default is 5. Change it when needed</a:t>
            </a:r>
          </a:p>
          <a:p>
            <a:pPr lvl="1"/>
            <a:r>
              <a:rPr lang="en-US" dirty="0"/>
              <a:t>Pre-registration can prevent non-approved devices from being managed </a:t>
            </a:r>
          </a:p>
          <a:p>
            <a:r>
              <a:rPr lang="en-US" dirty="0"/>
              <a:t>Local Admin rights</a:t>
            </a:r>
          </a:p>
          <a:p>
            <a:pPr lvl="1"/>
            <a:r>
              <a:rPr lang="en-US" dirty="0"/>
              <a:t>Azure AD Join is for BYOD scenarios, so joiner keeps admin rights</a:t>
            </a:r>
          </a:p>
          <a:p>
            <a:pPr lvl="1"/>
            <a:r>
              <a:rPr lang="en-US" dirty="0"/>
              <a:t>… fortunately you can always specify more local admins in Azure AD…</a:t>
            </a:r>
          </a:p>
          <a:p>
            <a:pPr lvl="1"/>
            <a:r>
              <a:rPr lang="en-US" dirty="0"/>
              <a:t>Domain Join ++ enforces the admin privileges of Active Directory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1690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21797E-01BC-4DD0-84EF-84924028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Management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A528A76-265D-4EE7-A7E9-8F239A959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Current: Group Policy &amp; </a:t>
            </a:r>
            <a:r>
              <a:rPr lang="en-US" dirty="0" err="1"/>
              <a:t>ConfigMgr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96815AB-D72E-4836-AB39-8FAA66C82B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Sneakernet</a:t>
            </a:r>
            <a:r>
              <a:rPr lang="en-US" dirty="0"/>
              <a:t>’ won’t work in the cloud</a:t>
            </a:r>
          </a:p>
          <a:p>
            <a:r>
              <a:rPr lang="en-US" dirty="0"/>
              <a:t>Group Policy for domain-joined Windows devices only, not for Macs, etc. *</a:t>
            </a:r>
          </a:p>
          <a:p>
            <a:r>
              <a:rPr lang="en-US" dirty="0"/>
              <a:t>System Center Configuration Manager offers enterprise client management and Internet-based management capabilities, using on-premises protocols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C3E629B-FE0E-4CE6-B802-B0C31D5CB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Recommendation: MDM &amp; MAM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6BB4633-344D-4445-A094-280C17945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Management for any device, even Windows Phones and </a:t>
            </a:r>
            <a:r>
              <a:rPr lang="en-US" dirty="0" err="1"/>
              <a:t>BlackBerries</a:t>
            </a:r>
            <a:endParaRPr lang="en-US" dirty="0"/>
          </a:p>
          <a:p>
            <a:r>
              <a:rPr lang="en-US" dirty="0"/>
              <a:t>Mobile Device Management (MDM) for complete control over device, useful for CYOD scenarios</a:t>
            </a:r>
          </a:p>
          <a:p>
            <a:r>
              <a:rPr lang="en-US" dirty="0"/>
              <a:t>Mobile Application Management (MAM) for complete control over applications and their data, useful for BYOD scenarios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666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9943"/>
            <a:ext cx="9144000" cy="6982833"/>
          </a:xfrm>
          <a:prstGeom prst="rect">
            <a:avLst/>
          </a:prstGeom>
        </p:spPr>
      </p:pic>
      <p:sp>
        <p:nvSpPr>
          <p:cNvPr id="8" name="Content Placeholder 7"/>
          <p:cNvSpPr txBox="1">
            <a:spLocks noGrp="1"/>
          </p:cNvSpPr>
          <p:nvPr>
            <p:ph idx="1"/>
          </p:nvPr>
        </p:nvSpPr>
        <p:spPr>
          <a:xfrm>
            <a:off x="342900" y="1102446"/>
            <a:ext cx="6172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2"/>
                </a:solidFill>
              </a:rPr>
              <a:t>.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-24897" y="4046827"/>
            <a:ext cx="9159425" cy="928619"/>
          </a:xfrm>
          <a:prstGeom prst="rect">
            <a:avLst/>
          </a:prstGeom>
          <a:solidFill>
            <a:srgbClr val="FFC000">
              <a:alpha val="8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5" y="4102303"/>
            <a:ext cx="9132093" cy="761594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45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2690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43013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4897" y="4046827"/>
            <a:ext cx="9159425" cy="928619"/>
          </a:xfrm>
          <a:prstGeom prst="rect">
            <a:avLst/>
          </a:prstGeom>
          <a:solidFill>
            <a:schemeClr val="accent1">
              <a:alpha val="29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07" y="4003933"/>
            <a:ext cx="9132093" cy="900093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54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1846998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9F58-810F-4C63-A81B-69BAE9D7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ExpressRoute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DE9BF7-4424-42DF-B425-CF908C10C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5190" y="1470025"/>
            <a:ext cx="5293619" cy="2822575"/>
          </a:xfrm>
        </p:spPr>
      </p:pic>
    </p:spTree>
    <p:extLst>
      <p:ext uri="{BB962C8B-B14F-4D97-AF65-F5344CB8AC3E}">
        <p14:creationId xmlns:p14="http://schemas.microsoft.com/office/powerpoint/2010/main" val="1718295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1835" y="-2401917"/>
            <a:ext cx="7543800" cy="1088068"/>
          </a:xfrm>
        </p:spPr>
        <p:txBody>
          <a:bodyPr/>
          <a:lstStyle/>
          <a:p>
            <a:r>
              <a:rPr lang="nl-NL" dirty="0" err="1"/>
              <a:t>Usage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27697" y="-2401916"/>
            <a:ext cx="7543800" cy="3017520"/>
          </a:xfrm>
        </p:spPr>
        <p:txBody>
          <a:bodyPr/>
          <a:lstStyle/>
          <a:p>
            <a:r>
              <a:rPr lang="nl-NL" dirty="0"/>
              <a:t>BYO/CYO/COPE –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Owns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569"/>
            <a:ext cx="9144000" cy="60913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1" y="3988459"/>
            <a:ext cx="9159425" cy="935559"/>
          </a:xfrm>
          <a:prstGeom prst="rect">
            <a:avLst/>
          </a:prstGeom>
          <a:solidFill>
            <a:srgbClr val="FF0000">
              <a:alpha val="69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97" y="3931592"/>
            <a:ext cx="8895627" cy="992426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6000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1802141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B2E19F-5A2E-4A9B-945E-3B87AE69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81" y="2931790"/>
            <a:ext cx="3299098" cy="22420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0F5BA0-97E4-40C2-9728-A44CE066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Printing and Scanning</a:t>
            </a:r>
            <a:endParaRPr lang="nl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DA571DE-AA92-4886-875F-524B138FAB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Current: Windows Print Servers</a:t>
            </a:r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9B3005C-5664-4505-8DE2-EA0A7F730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1" y="1576579"/>
            <a:ext cx="3945467" cy="2946977"/>
          </a:xfrm>
        </p:spPr>
        <p:txBody>
          <a:bodyPr/>
          <a:lstStyle/>
          <a:p>
            <a:r>
              <a:rPr lang="en-US" dirty="0"/>
              <a:t>Print Servers hosted by your IT department or an outsourcer, like HPE and managed by you or another outsourcer, like TCS.</a:t>
            </a:r>
          </a:p>
          <a:p>
            <a:r>
              <a:rPr lang="en-US" dirty="0"/>
              <a:t>32bit, 64bit Printer drivers</a:t>
            </a:r>
          </a:p>
          <a:p>
            <a:r>
              <a:rPr lang="en-US" dirty="0"/>
              <a:t>Excessive delegation of printing permissions, default printer selections, etc.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6A56C5A-9E7C-4DE3-8E13-16EC639DFC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Recommendation: Hybrid Cloud Print</a:t>
            </a:r>
            <a:endParaRPr lang="nl-NL" dirty="0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A26EAC8-788A-4DEE-9055-CE6DA2719EE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New feature in Windows Server 2016</a:t>
            </a:r>
          </a:p>
          <a:p>
            <a:pPr lvl="1"/>
            <a:r>
              <a:rPr lang="en-US" dirty="0"/>
              <a:t>Windows Print Service</a:t>
            </a:r>
          </a:p>
          <a:p>
            <a:pPr lvl="1"/>
            <a:r>
              <a:rPr lang="en-US" dirty="0"/>
              <a:t>Discovery Service</a:t>
            </a:r>
          </a:p>
          <a:p>
            <a:r>
              <a:rPr lang="en-US" dirty="0"/>
              <a:t>Azure AD as Identity Provider, Discovery endpoints registered with Azure AD, MDM as provisioning mechanism</a:t>
            </a:r>
          </a:p>
          <a:p>
            <a:r>
              <a:rPr lang="en-US" dirty="0"/>
              <a:t>Seamless side-by-side transition</a:t>
            </a:r>
          </a:p>
          <a:p>
            <a:r>
              <a:rPr lang="en-US" dirty="0"/>
              <a:t>Azure AD App Proxy for external access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54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79429" cy="5388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24897" y="4046827"/>
            <a:ext cx="9159425" cy="928619"/>
          </a:xfrm>
          <a:prstGeom prst="rect">
            <a:avLst/>
          </a:prstGeom>
          <a:solidFill>
            <a:srgbClr val="FFFFFF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799" y="4085136"/>
            <a:ext cx="9132093" cy="761594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4500" b="1" dirty="0" err="1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Backup</a:t>
            </a:r>
            <a:endParaRPr lang="nl-NL" sz="4500" b="1" dirty="0">
              <a:ln w="25400">
                <a:solidFill>
                  <a:srgbClr val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275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Box 129"/>
          <p:cNvSpPr txBox="1"/>
          <p:nvPr/>
        </p:nvSpPr>
        <p:spPr bwMode="auto">
          <a:xfrm rot="16200000">
            <a:off x="59400" y="1207887"/>
            <a:ext cx="1631773" cy="295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</a:ext>
          </a:extLst>
        </p:spPr>
        <p:txBody>
          <a:bodyPr vert="horz" wrap="square" lIns="68570" tIns="34285" rIns="68570" bIns="34285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739">
              <a:defRPr/>
            </a:pPr>
            <a:r>
              <a:rPr lang="en-US" sz="1471" kern="0">
                <a:solidFill>
                  <a:srgbClr val="000000"/>
                </a:solidFill>
                <a:latin typeface="Calibri"/>
              </a:rPr>
              <a:t> SC DPM</a:t>
            </a:r>
          </a:p>
        </p:txBody>
      </p:sp>
      <p:cxnSp>
        <p:nvCxnSpPr>
          <p:cNvPr id="242" name="Straight Arrow Connector 241"/>
          <p:cNvCxnSpPr>
            <a:stCxn id="63" idx="0"/>
            <a:endCxn id="91" idx="19"/>
          </p:cNvCxnSpPr>
          <p:nvPr/>
        </p:nvCxnSpPr>
        <p:spPr>
          <a:xfrm>
            <a:off x="2305101" y="1613823"/>
            <a:ext cx="638324" cy="1396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/>
          <p:nvPr/>
        </p:nvCxnSpPr>
        <p:spPr>
          <a:xfrm flipV="1">
            <a:off x="1747041" y="1919510"/>
            <a:ext cx="10326" cy="890187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 bwMode="auto">
          <a:xfrm>
            <a:off x="538089" y="2179540"/>
            <a:ext cx="2630681" cy="295584"/>
          </a:xfrm>
          <a:prstGeom prst="rect">
            <a:avLst/>
          </a:prstGeom>
          <a:solidFill>
            <a:schemeClr val="tx1"/>
          </a:solidFill>
          <a:ln w="9525">
            <a:solidFill>
              <a:srgbClr val="0070C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</a:ext>
          </a:extLst>
        </p:spPr>
        <p:txBody>
          <a:bodyPr vert="horz" wrap="square" lIns="68570" tIns="34285" rIns="68570" bIns="34285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739">
              <a:defRPr/>
            </a:pPr>
            <a:r>
              <a:rPr lang="en-US" sz="1471" kern="0">
                <a:solidFill>
                  <a:srgbClr val="0070C0"/>
                </a:solidFill>
                <a:latin typeface="Calibri"/>
              </a:rPr>
              <a:t>App Consistent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765017" y="3092288"/>
            <a:ext cx="1163418" cy="905574"/>
            <a:chOff x="3793183" y="5338707"/>
            <a:chExt cx="1582329" cy="1231644"/>
          </a:xfrm>
        </p:grpSpPr>
        <p:sp>
          <p:nvSpPr>
            <p:cNvPr id="159" name="TextBox 158"/>
            <p:cNvSpPr txBox="1"/>
            <p:nvPr/>
          </p:nvSpPr>
          <p:spPr bwMode="auto">
            <a:xfrm>
              <a:off x="3793183" y="6168336"/>
              <a:ext cx="1582329" cy="40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</a:ext>
            </a:extLst>
          </p:spPr>
          <p:txBody>
            <a:bodyPr vert="horz" wrap="square" lIns="68570" tIns="34285" rIns="68570" bIns="3428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739">
                <a:defRPr/>
              </a:pPr>
              <a:r>
                <a:rPr lang="en-US" sz="1471" kern="0">
                  <a:solidFill>
                    <a:srgbClr val="000000"/>
                  </a:solidFill>
                  <a:latin typeface="Calibri"/>
                </a:rPr>
                <a:t>Hyper-V VMs</a:t>
              </a:r>
            </a:p>
          </p:txBody>
        </p:sp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0242" y="5338707"/>
              <a:ext cx="1154684" cy="759786"/>
            </a:xfrm>
            <a:prstGeom prst="rect">
              <a:avLst/>
            </a:prstGeom>
          </p:spPr>
        </p:pic>
      </p:grpSp>
      <p:sp>
        <p:nvSpPr>
          <p:cNvPr id="93" name="Title 1"/>
          <p:cNvSpPr txBox="1">
            <a:spLocks/>
          </p:cNvSpPr>
          <p:nvPr/>
        </p:nvSpPr>
        <p:spPr>
          <a:xfrm>
            <a:off x="6740" y="-11578"/>
            <a:ext cx="8741880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61062">
                      <a:schemeClr val="bg1"/>
                    </a:gs>
                    <a:gs pos="31000">
                      <a:schemeClr val="bg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85845">
              <a:defRPr/>
            </a:pPr>
            <a:r>
              <a:rPr lang="da-DK" sz="3824" spc="-75">
                <a:gradFill>
                  <a:gsLst>
                    <a:gs pos="61062">
                      <a:srgbClr val="505050"/>
                    </a:gs>
                    <a:gs pos="31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DPM overview</a:t>
            </a:r>
          </a:p>
        </p:txBody>
      </p:sp>
      <p:sp>
        <p:nvSpPr>
          <p:cNvPr id="63" name="Freeform 18"/>
          <p:cNvSpPr>
            <a:spLocks noChangeAspect="1" noEditPoints="1"/>
          </p:cNvSpPr>
          <p:nvPr/>
        </p:nvSpPr>
        <p:spPr bwMode="black">
          <a:xfrm>
            <a:off x="1113995" y="690222"/>
            <a:ext cx="1198422" cy="1344637"/>
          </a:xfrm>
          <a:custGeom>
            <a:avLst/>
            <a:gdLst>
              <a:gd name="T0" fmla="*/ 977 w 983"/>
              <a:gd name="T1" fmla="*/ 759 h 1105"/>
              <a:gd name="T2" fmla="*/ 931 w 983"/>
              <a:gd name="T3" fmla="*/ 1067 h 1105"/>
              <a:gd name="T4" fmla="*/ 736 w 983"/>
              <a:gd name="T5" fmla="*/ 1062 h 1105"/>
              <a:gd name="T6" fmla="*/ 700 w 983"/>
              <a:gd name="T7" fmla="*/ 867 h 1105"/>
              <a:gd name="T8" fmla="*/ 777 w 983"/>
              <a:gd name="T9" fmla="*/ 966 h 1105"/>
              <a:gd name="T10" fmla="*/ 834 w 983"/>
              <a:gd name="T11" fmla="*/ 1026 h 1105"/>
              <a:gd name="T12" fmla="*/ 894 w 983"/>
              <a:gd name="T13" fmla="*/ 969 h 1105"/>
              <a:gd name="T14" fmla="*/ 898 w 983"/>
              <a:gd name="T15" fmla="*/ 788 h 1105"/>
              <a:gd name="T16" fmla="*/ 882 w 983"/>
              <a:gd name="T17" fmla="*/ 715 h 1105"/>
              <a:gd name="T18" fmla="*/ 821 w 983"/>
              <a:gd name="T19" fmla="*/ 701 h 1105"/>
              <a:gd name="T20" fmla="*/ 844 w 983"/>
              <a:gd name="T21" fmla="*/ 618 h 1105"/>
              <a:gd name="T22" fmla="*/ 944 w 983"/>
              <a:gd name="T23" fmla="*/ 458 h 1105"/>
              <a:gd name="T24" fmla="*/ 750 w 983"/>
              <a:gd name="T25" fmla="*/ 453 h 1105"/>
              <a:gd name="T26" fmla="*/ 707 w 983"/>
              <a:gd name="T27" fmla="*/ 550 h 1105"/>
              <a:gd name="T28" fmla="*/ 740 w 983"/>
              <a:gd name="T29" fmla="*/ 860 h 1105"/>
              <a:gd name="T30" fmla="*/ 857 w 983"/>
              <a:gd name="T31" fmla="*/ 900 h 1105"/>
              <a:gd name="T32" fmla="*/ 839 w 983"/>
              <a:gd name="T33" fmla="*/ 823 h 1105"/>
              <a:gd name="T34" fmla="*/ 781 w 983"/>
              <a:gd name="T35" fmla="*/ 764 h 1105"/>
              <a:gd name="T36" fmla="*/ 785 w 983"/>
              <a:gd name="T37" fmla="*/ 591 h 1105"/>
              <a:gd name="T38" fmla="*/ 804 w 983"/>
              <a:gd name="T39" fmla="*/ 511 h 1105"/>
              <a:gd name="T40" fmla="*/ 887 w 983"/>
              <a:gd name="T41" fmla="*/ 512 h 1105"/>
              <a:gd name="T42" fmla="*/ 902 w 983"/>
              <a:gd name="T43" fmla="*/ 586 h 1105"/>
              <a:gd name="T44" fmla="*/ 982 w 983"/>
              <a:gd name="T45" fmla="*/ 556 h 1105"/>
              <a:gd name="T46" fmla="*/ 543 w 983"/>
              <a:gd name="T47" fmla="*/ 902 h 1105"/>
              <a:gd name="T48" fmla="*/ 55 w 983"/>
              <a:gd name="T49" fmla="*/ 620 h 1105"/>
              <a:gd name="T50" fmla="*/ 27 w 983"/>
              <a:gd name="T51" fmla="*/ 170 h 1105"/>
              <a:gd name="T52" fmla="*/ 0 w 983"/>
              <a:gd name="T53" fmla="*/ 620 h 1105"/>
              <a:gd name="T54" fmla="*/ 541 w 983"/>
              <a:gd name="T55" fmla="*/ 957 h 1105"/>
              <a:gd name="T56" fmla="*/ 569 w 983"/>
              <a:gd name="T57" fmla="*/ 930 h 1105"/>
              <a:gd name="T58" fmla="*/ 193 w 983"/>
              <a:gd name="T59" fmla="*/ 498 h 1105"/>
              <a:gd name="T60" fmla="*/ 540 w 983"/>
              <a:gd name="T61" fmla="*/ 602 h 1105"/>
              <a:gd name="T62" fmla="*/ 661 w 983"/>
              <a:gd name="T63" fmla="*/ 641 h 1105"/>
              <a:gd name="T64" fmla="*/ 221 w 983"/>
              <a:gd name="T65" fmla="*/ 585 h 1105"/>
              <a:gd name="T66" fmla="*/ 193 w 983"/>
              <a:gd name="T67" fmla="*/ 620 h 1105"/>
              <a:gd name="T68" fmla="*/ 660 w 983"/>
              <a:gd name="T69" fmla="*/ 757 h 1105"/>
              <a:gd name="T70" fmla="*/ 659 w 983"/>
              <a:gd name="T71" fmla="*/ 837 h 1105"/>
              <a:gd name="T72" fmla="*/ 165 w 983"/>
              <a:gd name="T73" fmla="*/ 733 h 1105"/>
              <a:gd name="T74" fmla="*/ 114 w 983"/>
              <a:gd name="T75" fmla="*/ 199 h 1105"/>
              <a:gd name="T76" fmla="*/ 270 w 983"/>
              <a:gd name="T77" fmla="*/ 39 h 1105"/>
              <a:gd name="T78" fmla="*/ 916 w 983"/>
              <a:gd name="T79" fmla="*/ 91 h 1105"/>
              <a:gd name="T80" fmla="*/ 972 w 983"/>
              <a:gd name="T81" fmla="*/ 395 h 1105"/>
              <a:gd name="T82" fmla="*/ 894 w 983"/>
              <a:gd name="T83" fmla="*/ 368 h 1105"/>
              <a:gd name="T84" fmla="*/ 892 w 983"/>
              <a:gd name="T85" fmla="*/ 284 h 1105"/>
              <a:gd name="T86" fmla="*/ 544 w 983"/>
              <a:gd name="T87" fmla="*/ 366 h 1105"/>
              <a:gd name="T88" fmla="*/ 193 w 983"/>
              <a:gd name="T89" fmla="*/ 281 h 1105"/>
              <a:gd name="T90" fmla="*/ 542 w 983"/>
              <a:gd name="T91" fmla="*/ 456 h 1105"/>
              <a:gd name="T92" fmla="*/ 676 w 983"/>
              <a:gd name="T93" fmla="*/ 493 h 1105"/>
              <a:gd name="T94" fmla="*/ 222 w 983"/>
              <a:gd name="T95" fmla="*/ 440 h 1105"/>
              <a:gd name="T96" fmla="*/ 193 w 983"/>
              <a:gd name="T97" fmla="*/ 498 h 1105"/>
              <a:gd name="T98" fmla="*/ 544 w 983"/>
              <a:gd name="T99" fmla="*/ 319 h 1105"/>
              <a:gd name="T100" fmla="*/ 544 w 983"/>
              <a:gd name="T101" fmla="*/ 79 h 1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83" h="1105">
                <a:moveTo>
                  <a:pt x="940" y="661"/>
                </a:moveTo>
                <a:cubicBezTo>
                  <a:pt x="964" y="686"/>
                  <a:pt x="978" y="721"/>
                  <a:pt x="977" y="759"/>
                </a:cubicBezTo>
                <a:cubicBezTo>
                  <a:pt x="977" y="759"/>
                  <a:pt x="977" y="759"/>
                  <a:pt x="973" y="971"/>
                </a:cubicBezTo>
                <a:cubicBezTo>
                  <a:pt x="972" y="1009"/>
                  <a:pt x="956" y="1042"/>
                  <a:pt x="931" y="1067"/>
                </a:cubicBezTo>
                <a:cubicBezTo>
                  <a:pt x="905" y="1091"/>
                  <a:pt x="870" y="1105"/>
                  <a:pt x="832" y="1105"/>
                </a:cubicBezTo>
                <a:cubicBezTo>
                  <a:pt x="795" y="1104"/>
                  <a:pt x="760" y="1088"/>
                  <a:pt x="736" y="1062"/>
                </a:cubicBezTo>
                <a:cubicBezTo>
                  <a:pt x="711" y="1037"/>
                  <a:pt x="697" y="1002"/>
                  <a:pt x="698" y="965"/>
                </a:cubicBezTo>
                <a:cubicBezTo>
                  <a:pt x="698" y="965"/>
                  <a:pt x="698" y="965"/>
                  <a:pt x="700" y="867"/>
                </a:cubicBezTo>
                <a:cubicBezTo>
                  <a:pt x="710" y="889"/>
                  <a:pt x="731" y="918"/>
                  <a:pt x="778" y="934"/>
                </a:cubicBezTo>
                <a:cubicBezTo>
                  <a:pt x="778" y="934"/>
                  <a:pt x="778" y="934"/>
                  <a:pt x="777" y="966"/>
                </a:cubicBezTo>
                <a:cubicBezTo>
                  <a:pt x="776" y="982"/>
                  <a:pt x="783" y="997"/>
                  <a:pt x="793" y="1008"/>
                </a:cubicBezTo>
                <a:cubicBezTo>
                  <a:pt x="804" y="1019"/>
                  <a:pt x="818" y="1025"/>
                  <a:pt x="834" y="1026"/>
                </a:cubicBezTo>
                <a:cubicBezTo>
                  <a:pt x="850" y="1026"/>
                  <a:pt x="865" y="1020"/>
                  <a:pt x="876" y="1009"/>
                </a:cubicBezTo>
                <a:cubicBezTo>
                  <a:pt x="887" y="999"/>
                  <a:pt x="893" y="985"/>
                  <a:pt x="894" y="969"/>
                </a:cubicBezTo>
                <a:cubicBezTo>
                  <a:pt x="894" y="969"/>
                  <a:pt x="894" y="969"/>
                  <a:pt x="895" y="928"/>
                </a:cubicBezTo>
                <a:cubicBezTo>
                  <a:pt x="895" y="928"/>
                  <a:pt x="895" y="928"/>
                  <a:pt x="898" y="788"/>
                </a:cubicBezTo>
                <a:cubicBezTo>
                  <a:pt x="898" y="788"/>
                  <a:pt x="898" y="788"/>
                  <a:pt x="899" y="757"/>
                </a:cubicBezTo>
                <a:cubicBezTo>
                  <a:pt x="899" y="741"/>
                  <a:pt x="892" y="726"/>
                  <a:pt x="882" y="715"/>
                </a:cubicBezTo>
                <a:cubicBezTo>
                  <a:pt x="872" y="705"/>
                  <a:pt x="858" y="697"/>
                  <a:pt x="841" y="697"/>
                </a:cubicBezTo>
                <a:cubicBezTo>
                  <a:pt x="834" y="697"/>
                  <a:pt x="828" y="699"/>
                  <a:pt x="821" y="701"/>
                </a:cubicBezTo>
                <a:cubicBezTo>
                  <a:pt x="821" y="701"/>
                  <a:pt x="821" y="701"/>
                  <a:pt x="823" y="620"/>
                </a:cubicBezTo>
                <a:cubicBezTo>
                  <a:pt x="829" y="619"/>
                  <a:pt x="836" y="618"/>
                  <a:pt x="844" y="618"/>
                </a:cubicBezTo>
                <a:cubicBezTo>
                  <a:pt x="881" y="619"/>
                  <a:pt x="916" y="636"/>
                  <a:pt x="940" y="661"/>
                </a:cubicBezTo>
                <a:close/>
                <a:moveTo>
                  <a:pt x="944" y="458"/>
                </a:moveTo>
                <a:cubicBezTo>
                  <a:pt x="920" y="432"/>
                  <a:pt x="885" y="416"/>
                  <a:pt x="848" y="416"/>
                </a:cubicBezTo>
                <a:cubicBezTo>
                  <a:pt x="810" y="415"/>
                  <a:pt x="775" y="429"/>
                  <a:pt x="750" y="453"/>
                </a:cubicBezTo>
                <a:cubicBezTo>
                  <a:pt x="750" y="454"/>
                  <a:pt x="750" y="454"/>
                  <a:pt x="750" y="454"/>
                </a:cubicBezTo>
                <a:cubicBezTo>
                  <a:pt x="724" y="478"/>
                  <a:pt x="708" y="512"/>
                  <a:pt x="707" y="550"/>
                </a:cubicBezTo>
                <a:cubicBezTo>
                  <a:pt x="703" y="761"/>
                  <a:pt x="703" y="761"/>
                  <a:pt x="703" y="761"/>
                </a:cubicBezTo>
                <a:cubicBezTo>
                  <a:pt x="702" y="800"/>
                  <a:pt x="716" y="834"/>
                  <a:pt x="740" y="860"/>
                </a:cubicBezTo>
                <a:cubicBezTo>
                  <a:pt x="765" y="885"/>
                  <a:pt x="799" y="901"/>
                  <a:pt x="837" y="902"/>
                </a:cubicBezTo>
                <a:cubicBezTo>
                  <a:pt x="844" y="902"/>
                  <a:pt x="851" y="901"/>
                  <a:pt x="857" y="900"/>
                </a:cubicBezTo>
                <a:cubicBezTo>
                  <a:pt x="860" y="819"/>
                  <a:pt x="860" y="819"/>
                  <a:pt x="860" y="819"/>
                </a:cubicBezTo>
                <a:cubicBezTo>
                  <a:pt x="853" y="821"/>
                  <a:pt x="846" y="823"/>
                  <a:pt x="839" y="823"/>
                </a:cubicBezTo>
                <a:cubicBezTo>
                  <a:pt x="823" y="823"/>
                  <a:pt x="808" y="816"/>
                  <a:pt x="798" y="805"/>
                </a:cubicBezTo>
                <a:cubicBezTo>
                  <a:pt x="787" y="794"/>
                  <a:pt x="781" y="780"/>
                  <a:pt x="781" y="764"/>
                </a:cubicBezTo>
                <a:cubicBezTo>
                  <a:pt x="785" y="596"/>
                  <a:pt x="785" y="596"/>
                  <a:pt x="785" y="596"/>
                </a:cubicBezTo>
                <a:cubicBezTo>
                  <a:pt x="785" y="591"/>
                  <a:pt x="785" y="591"/>
                  <a:pt x="785" y="591"/>
                </a:cubicBezTo>
                <a:cubicBezTo>
                  <a:pt x="786" y="552"/>
                  <a:pt x="786" y="552"/>
                  <a:pt x="786" y="552"/>
                </a:cubicBezTo>
                <a:cubicBezTo>
                  <a:pt x="787" y="536"/>
                  <a:pt x="793" y="521"/>
                  <a:pt x="804" y="511"/>
                </a:cubicBezTo>
                <a:cubicBezTo>
                  <a:pt x="816" y="500"/>
                  <a:pt x="830" y="494"/>
                  <a:pt x="846" y="494"/>
                </a:cubicBezTo>
                <a:cubicBezTo>
                  <a:pt x="862" y="495"/>
                  <a:pt x="876" y="501"/>
                  <a:pt x="887" y="512"/>
                </a:cubicBezTo>
                <a:cubicBezTo>
                  <a:pt x="897" y="524"/>
                  <a:pt x="904" y="538"/>
                  <a:pt x="903" y="554"/>
                </a:cubicBezTo>
                <a:cubicBezTo>
                  <a:pt x="902" y="586"/>
                  <a:pt x="902" y="586"/>
                  <a:pt x="902" y="586"/>
                </a:cubicBezTo>
                <a:cubicBezTo>
                  <a:pt x="949" y="602"/>
                  <a:pt x="970" y="632"/>
                  <a:pt x="980" y="654"/>
                </a:cubicBezTo>
                <a:cubicBezTo>
                  <a:pt x="982" y="556"/>
                  <a:pt x="982" y="556"/>
                  <a:pt x="982" y="556"/>
                </a:cubicBezTo>
                <a:cubicBezTo>
                  <a:pt x="983" y="518"/>
                  <a:pt x="969" y="483"/>
                  <a:pt x="944" y="458"/>
                </a:cubicBezTo>
                <a:close/>
                <a:moveTo>
                  <a:pt x="543" y="902"/>
                </a:moveTo>
                <a:cubicBezTo>
                  <a:pt x="376" y="899"/>
                  <a:pt x="228" y="869"/>
                  <a:pt x="123" y="774"/>
                </a:cubicBezTo>
                <a:cubicBezTo>
                  <a:pt x="88" y="740"/>
                  <a:pt x="55" y="688"/>
                  <a:pt x="55" y="620"/>
                </a:cubicBezTo>
                <a:cubicBezTo>
                  <a:pt x="55" y="197"/>
                  <a:pt x="55" y="197"/>
                  <a:pt x="55" y="197"/>
                </a:cubicBezTo>
                <a:cubicBezTo>
                  <a:pt x="55" y="182"/>
                  <a:pt x="42" y="170"/>
                  <a:pt x="27" y="170"/>
                </a:cubicBezTo>
                <a:cubicBezTo>
                  <a:pt x="13" y="170"/>
                  <a:pt x="0" y="182"/>
                  <a:pt x="0" y="197"/>
                </a:cubicBezTo>
                <a:cubicBezTo>
                  <a:pt x="0" y="620"/>
                  <a:pt x="0" y="620"/>
                  <a:pt x="0" y="620"/>
                </a:cubicBezTo>
                <a:cubicBezTo>
                  <a:pt x="1" y="706"/>
                  <a:pt x="42" y="773"/>
                  <a:pt x="86" y="814"/>
                </a:cubicBezTo>
                <a:cubicBezTo>
                  <a:pt x="207" y="924"/>
                  <a:pt x="370" y="954"/>
                  <a:pt x="541" y="957"/>
                </a:cubicBezTo>
                <a:cubicBezTo>
                  <a:pt x="542" y="957"/>
                  <a:pt x="542" y="957"/>
                  <a:pt x="542" y="957"/>
                </a:cubicBezTo>
                <a:cubicBezTo>
                  <a:pt x="556" y="957"/>
                  <a:pt x="569" y="945"/>
                  <a:pt x="569" y="930"/>
                </a:cubicBezTo>
                <a:cubicBezTo>
                  <a:pt x="569" y="915"/>
                  <a:pt x="558" y="902"/>
                  <a:pt x="543" y="902"/>
                </a:cubicBezTo>
                <a:close/>
                <a:moveTo>
                  <a:pt x="193" y="498"/>
                </a:moveTo>
                <a:cubicBezTo>
                  <a:pt x="193" y="498"/>
                  <a:pt x="193" y="498"/>
                  <a:pt x="193" y="498"/>
                </a:cubicBezTo>
                <a:cubicBezTo>
                  <a:pt x="217" y="556"/>
                  <a:pt x="363" y="602"/>
                  <a:pt x="540" y="602"/>
                </a:cubicBezTo>
                <a:cubicBezTo>
                  <a:pt x="583" y="602"/>
                  <a:pt x="624" y="599"/>
                  <a:pt x="662" y="594"/>
                </a:cubicBezTo>
                <a:cubicBezTo>
                  <a:pt x="661" y="641"/>
                  <a:pt x="661" y="641"/>
                  <a:pt x="661" y="641"/>
                </a:cubicBezTo>
                <a:cubicBezTo>
                  <a:pt x="623" y="646"/>
                  <a:pt x="583" y="648"/>
                  <a:pt x="540" y="648"/>
                </a:cubicBezTo>
                <a:cubicBezTo>
                  <a:pt x="408" y="648"/>
                  <a:pt x="293" y="626"/>
                  <a:pt x="221" y="585"/>
                </a:cubicBezTo>
                <a:cubicBezTo>
                  <a:pt x="211" y="580"/>
                  <a:pt x="202" y="574"/>
                  <a:pt x="193" y="567"/>
                </a:cubicBezTo>
                <a:cubicBezTo>
                  <a:pt x="193" y="582"/>
                  <a:pt x="193" y="599"/>
                  <a:pt x="193" y="620"/>
                </a:cubicBezTo>
                <a:cubicBezTo>
                  <a:pt x="193" y="700"/>
                  <a:pt x="350" y="765"/>
                  <a:pt x="544" y="765"/>
                </a:cubicBezTo>
                <a:cubicBezTo>
                  <a:pt x="584" y="765"/>
                  <a:pt x="624" y="763"/>
                  <a:pt x="660" y="757"/>
                </a:cubicBezTo>
                <a:cubicBezTo>
                  <a:pt x="660" y="757"/>
                  <a:pt x="660" y="757"/>
                  <a:pt x="660" y="760"/>
                </a:cubicBezTo>
                <a:cubicBezTo>
                  <a:pt x="659" y="837"/>
                  <a:pt x="659" y="837"/>
                  <a:pt x="659" y="837"/>
                </a:cubicBezTo>
                <a:cubicBezTo>
                  <a:pt x="623" y="842"/>
                  <a:pt x="583" y="844"/>
                  <a:pt x="544" y="844"/>
                </a:cubicBezTo>
                <a:cubicBezTo>
                  <a:pt x="384" y="842"/>
                  <a:pt x="249" y="811"/>
                  <a:pt x="165" y="733"/>
                </a:cubicBezTo>
                <a:cubicBezTo>
                  <a:pt x="137" y="707"/>
                  <a:pt x="114" y="668"/>
                  <a:pt x="114" y="620"/>
                </a:cubicBezTo>
                <a:cubicBezTo>
                  <a:pt x="114" y="620"/>
                  <a:pt x="114" y="620"/>
                  <a:pt x="114" y="199"/>
                </a:cubicBezTo>
                <a:cubicBezTo>
                  <a:pt x="114" y="149"/>
                  <a:pt x="143" y="112"/>
                  <a:pt x="171" y="91"/>
                </a:cubicBezTo>
                <a:cubicBezTo>
                  <a:pt x="199" y="68"/>
                  <a:pt x="232" y="52"/>
                  <a:pt x="270" y="39"/>
                </a:cubicBezTo>
                <a:cubicBezTo>
                  <a:pt x="344" y="14"/>
                  <a:pt x="439" y="0"/>
                  <a:pt x="544" y="0"/>
                </a:cubicBezTo>
                <a:cubicBezTo>
                  <a:pt x="700" y="2"/>
                  <a:pt x="831" y="26"/>
                  <a:pt x="916" y="91"/>
                </a:cubicBezTo>
                <a:cubicBezTo>
                  <a:pt x="944" y="112"/>
                  <a:pt x="972" y="149"/>
                  <a:pt x="972" y="199"/>
                </a:cubicBezTo>
                <a:cubicBezTo>
                  <a:pt x="972" y="199"/>
                  <a:pt x="972" y="199"/>
                  <a:pt x="972" y="395"/>
                </a:cubicBezTo>
                <a:cubicBezTo>
                  <a:pt x="971" y="394"/>
                  <a:pt x="969" y="394"/>
                  <a:pt x="968" y="394"/>
                </a:cubicBezTo>
                <a:cubicBezTo>
                  <a:pt x="945" y="380"/>
                  <a:pt x="920" y="372"/>
                  <a:pt x="894" y="368"/>
                </a:cubicBezTo>
                <a:cubicBezTo>
                  <a:pt x="894" y="368"/>
                  <a:pt x="894" y="368"/>
                  <a:pt x="894" y="281"/>
                </a:cubicBezTo>
                <a:cubicBezTo>
                  <a:pt x="893" y="282"/>
                  <a:pt x="892" y="283"/>
                  <a:pt x="892" y="284"/>
                </a:cubicBezTo>
                <a:cubicBezTo>
                  <a:pt x="868" y="302"/>
                  <a:pt x="839" y="316"/>
                  <a:pt x="804" y="328"/>
                </a:cubicBezTo>
                <a:cubicBezTo>
                  <a:pt x="735" y="352"/>
                  <a:pt x="644" y="366"/>
                  <a:pt x="544" y="366"/>
                </a:cubicBezTo>
                <a:cubicBezTo>
                  <a:pt x="411" y="365"/>
                  <a:pt x="296" y="343"/>
                  <a:pt x="223" y="303"/>
                </a:cubicBezTo>
                <a:cubicBezTo>
                  <a:pt x="212" y="296"/>
                  <a:pt x="202" y="289"/>
                  <a:pt x="193" y="281"/>
                </a:cubicBezTo>
                <a:cubicBezTo>
                  <a:pt x="193" y="281"/>
                  <a:pt x="193" y="281"/>
                  <a:pt x="193" y="348"/>
                </a:cubicBezTo>
                <a:cubicBezTo>
                  <a:pt x="211" y="408"/>
                  <a:pt x="361" y="456"/>
                  <a:pt x="542" y="456"/>
                </a:cubicBezTo>
                <a:cubicBezTo>
                  <a:pt x="601" y="456"/>
                  <a:pt x="657" y="450"/>
                  <a:pt x="706" y="441"/>
                </a:cubicBezTo>
                <a:cubicBezTo>
                  <a:pt x="694" y="457"/>
                  <a:pt x="684" y="475"/>
                  <a:pt x="676" y="493"/>
                </a:cubicBezTo>
                <a:cubicBezTo>
                  <a:pt x="635" y="499"/>
                  <a:pt x="589" y="502"/>
                  <a:pt x="542" y="502"/>
                </a:cubicBezTo>
                <a:cubicBezTo>
                  <a:pt x="410" y="502"/>
                  <a:pt x="295" y="480"/>
                  <a:pt x="222" y="440"/>
                </a:cubicBezTo>
                <a:cubicBezTo>
                  <a:pt x="212" y="433"/>
                  <a:pt x="202" y="427"/>
                  <a:pt x="193" y="420"/>
                </a:cubicBezTo>
                <a:cubicBezTo>
                  <a:pt x="193" y="426"/>
                  <a:pt x="193" y="446"/>
                  <a:pt x="193" y="498"/>
                </a:cubicBezTo>
                <a:close/>
                <a:moveTo>
                  <a:pt x="193" y="199"/>
                </a:moveTo>
                <a:cubicBezTo>
                  <a:pt x="193" y="265"/>
                  <a:pt x="350" y="319"/>
                  <a:pt x="544" y="319"/>
                </a:cubicBezTo>
                <a:cubicBezTo>
                  <a:pt x="736" y="319"/>
                  <a:pt x="894" y="265"/>
                  <a:pt x="894" y="199"/>
                </a:cubicBezTo>
                <a:cubicBezTo>
                  <a:pt x="894" y="132"/>
                  <a:pt x="736" y="79"/>
                  <a:pt x="544" y="79"/>
                </a:cubicBezTo>
                <a:cubicBezTo>
                  <a:pt x="350" y="79"/>
                  <a:pt x="193" y="132"/>
                  <a:pt x="193" y="199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  <a:extLst/>
        </p:spPr>
        <p:txBody>
          <a:bodyPr vert="horz" wrap="square" lIns="67232" tIns="33616" rIns="67232" bIns="33616" numCol="1" anchor="t" anchorCtr="0" compatLnSpc="1">
            <a:prstTxWarp prst="textNoShape">
              <a:avLst/>
            </a:prstTxWarp>
          </a:bodyPr>
          <a:lstStyle/>
          <a:p>
            <a:pPr defTabSz="672358">
              <a:defRPr/>
            </a:pPr>
            <a:endParaRPr lang="en-US" sz="1324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28435" y="982247"/>
            <a:ext cx="5125842" cy="1981689"/>
            <a:chOff x="5342943" y="1335428"/>
            <a:chExt cx="6971501" cy="269523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4510" y="2249828"/>
              <a:ext cx="1334962" cy="133496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 bwMode="auto">
            <a:xfrm>
              <a:off x="8570774" y="1644757"/>
              <a:ext cx="2590269" cy="6592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</a:ext>
            </a:extLst>
          </p:spPr>
          <p:txBody>
            <a:bodyPr vert="horz" wrap="square" lIns="68570" tIns="34285" rIns="68570" bIns="3428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739">
                <a:defRPr/>
              </a:pPr>
              <a:r>
                <a:rPr lang="en-US" sz="1350" kern="0">
                  <a:solidFill>
                    <a:srgbClr val="000000"/>
                  </a:solidFill>
                  <a:latin typeface="Calibri"/>
                </a:rPr>
                <a:t>Azure Backup Recovery Services Vault</a:t>
              </a:r>
            </a:p>
          </p:txBody>
        </p:sp>
        <p:cxnSp>
          <p:nvCxnSpPr>
            <p:cNvPr id="181" name="Straight Arrow Connector 180"/>
            <p:cNvCxnSpPr>
              <a:stCxn id="94" idx="0"/>
              <a:endCxn id="4" idx="1"/>
            </p:cNvCxnSpPr>
            <p:nvPr/>
          </p:nvCxnSpPr>
          <p:spPr>
            <a:xfrm>
              <a:off x="5342943" y="2173677"/>
              <a:ext cx="4181567" cy="74363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/>
            <p:cNvGrpSpPr/>
            <p:nvPr/>
          </p:nvGrpSpPr>
          <p:grpSpPr>
            <a:xfrm>
              <a:off x="8625510" y="1335428"/>
              <a:ext cx="3688934" cy="2695234"/>
              <a:chOff x="7637992" y="1335428"/>
              <a:chExt cx="4728192" cy="269523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37992" y="1335428"/>
                <a:ext cx="4492795" cy="2695234"/>
                <a:chOff x="7637992" y="1335428"/>
                <a:chExt cx="4492795" cy="2695234"/>
              </a:xfrm>
            </p:grpSpPr>
            <p:sp>
              <p:nvSpPr>
                <p:cNvPr id="65" name="Freeform 63"/>
                <p:cNvSpPr>
                  <a:spLocks/>
                </p:cNvSpPr>
                <p:nvPr/>
              </p:nvSpPr>
              <p:spPr bwMode="auto">
                <a:xfrm>
                  <a:off x="11079912" y="3031307"/>
                  <a:ext cx="898875" cy="618355"/>
                </a:xfrm>
                <a:custGeom>
                  <a:avLst/>
                  <a:gdLst>
                    <a:gd name="T0" fmla="*/ 457 w 544"/>
                    <a:gd name="T1" fmla="*/ 157 h 358"/>
                    <a:gd name="T2" fmla="*/ 457 w 544"/>
                    <a:gd name="T3" fmla="*/ 150 h 358"/>
                    <a:gd name="T4" fmla="*/ 307 w 544"/>
                    <a:gd name="T5" fmla="*/ 0 h 358"/>
                    <a:gd name="T6" fmla="*/ 182 w 544"/>
                    <a:gd name="T7" fmla="*/ 67 h 358"/>
                    <a:gd name="T8" fmla="*/ 141 w 544"/>
                    <a:gd name="T9" fmla="*/ 56 h 358"/>
                    <a:gd name="T10" fmla="*/ 54 w 544"/>
                    <a:gd name="T11" fmla="*/ 141 h 358"/>
                    <a:gd name="T12" fmla="*/ 0 w 544"/>
                    <a:gd name="T13" fmla="*/ 240 h 358"/>
                    <a:gd name="T14" fmla="*/ 105 w 544"/>
                    <a:gd name="T15" fmla="*/ 358 h 358"/>
                    <a:gd name="T16" fmla="*/ 105 w 544"/>
                    <a:gd name="T17" fmla="*/ 358 h 358"/>
                    <a:gd name="T18" fmla="*/ 105 w 544"/>
                    <a:gd name="T19" fmla="*/ 358 h 358"/>
                    <a:gd name="T20" fmla="*/ 118 w 544"/>
                    <a:gd name="T21" fmla="*/ 358 h 358"/>
                    <a:gd name="T22" fmla="*/ 130 w 544"/>
                    <a:gd name="T23" fmla="*/ 358 h 358"/>
                    <a:gd name="T24" fmla="*/ 375 w 544"/>
                    <a:gd name="T25" fmla="*/ 358 h 358"/>
                    <a:gd name="T26" fmla="*/ 386 w 544"/>
                    <a:gd name="T27" fmla="*/ 358 h 358"/>
                    <a:gd name="T28" fmla="*/ 404 w 544"/>
                    <a:gd name="T29" fmla="*/ 358 h 358"/>
                    <a:gd name="T30" fmla="*/ 443 w 544"/>
                    <a:gd name="T31" fmla="*/ 358 h 358"/>
                    <a:gd name="T32" fmla="*/ 443 w 544"/>
                    <a:gd name="T33" fmla="*/ 358 h 358"/>
                    <a:gd name="T34" fmla="*/ 544 w 544"/>
                    <a:gd name="T35" fmla="*/ 257 h 358"/>
                    <a:gd name="T36" fmla="*/ 457 w 544"/>
                    <a:gd name="T37" fmla="*/ 157 h 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44" h="358">
                      <a:moveTo>
                        <a:pt x="457" y="157"/>
                      </a:moveTo>
                      <a:cubicBezTo>
                        <a:pt x="457" y="155"/>
                        <a:pt x="457" y="152"/>
                        <a:pt x="457" y="150"/>
                      </a:cubicBezTo>
                      <a:cubicBezTo>
                        <a:pt x="457" y="67"/>
                        <a:pt x="390" y="0"/>
                        <a:pt x="307" y="0"/>
                      </a:cubicBezTo>
                      <a:cubicBezTo>
                        <a:pt x="255" y="0"/>
                        <a:pt x="209" y="27"/>
                        <a:pt x="182" y="67"/>
                      </a:cubicBezTo>
                      <a:cubicBezTo>
                        <a:pt x="170" y="60"/>
                        <a:pt x="156" y="56"/>
                        <a:pt x="141" y="56"/>
                      </a:cubicBezTo>
                      <a:cubicBezTo>
                        <a:pt x="93" y="56"/>
                        <a:pt x="55" y="94"/>
                        <a:pt x="54" y="141"/>
                      </a:cubicBezTo>
                      <a:cubicBezTo>
                        <a:pt x="22" y="162"/>
                        <a:pt x="0" y="199"/>
                        <a:pt x="0" y="240"/>
                      </a:cubicBezTo>
                      <a:cubicBezTo>
                        <a:pt x="0" y="301"/>
                        <a:pt x="46" y="351"/>
                        <a:pt x="105" y="358"/>
                      </a:cubicBezTo>
                      <a:cubicBezTo>
                        <a:pt x="105" y="358"/>
                        <a:pt x="105" y="358"/>
                        <a:pt x="105" y="358"/>
                      </a:cubicBezTo>
                      <a:cubicBezTo>
                        <a:pt x="105" y="358"/>
                        <a:pt x="105" y="358"/>
                        <a:pt x="105" y="358"/>
                      </a:cubicBezTo>
                      <a:cubicBezTo>
                        <a:pt x="109" y="358"/>
                        <a:pt x="114" y="358"/>
                        <a:pt x="118" y="358"/>
                      </a:cubicBezTo>
                      <a:cubicBezTo>
                        <a:pt x="122" y="358"/>
                        <a:pt x="126" y="358"/>
                        <a:pt x="130" y="358"/>
                      </a:cubicBezTo>
                      <a:cubicBezTo>
                        <a:pt x="185" y="358"/>
                        <a:pt x="314" y="358"/>
                        <a:pt x="375" y="358"/>
                      </a:cubicBezTo>
                      <a:cubicBezTo>
                        <a:pt x="386" y="358"/>
                        <a:pt x="386" y="358"/>
                        <a:pt x="386" y="358"/>
                      </a:cubicBezTo>
                      <a:cubicBezTo>
                        <a:pt x="389" y="358"/>
                        <a:pt x="398" y="358"/>
                        <a:pt x="404" y="358"/>
                      </a:cubicBezTo>
                      <a:cubicBezTo>
                        <a:pt x="443" y="358"/>
                        <a:pt x="443" y="358"/>
                        <a:pt x="443" y="358"/>
                      </a:cubicBezTo>
                      <a:cubicBezTo>
                        <a:pt x="443" y="358"/>
                        <a:pt x="443" y="358"/>
                        <a:pt x="443" y="358"/>
                      </a:cubicBezTo>
                      <a:cubicBezTo>
                        <a:pt x="499" y="357"/>
                        <a:pt x="544" y="312"/>
                        <a:pt x="544" y="257"/>
                      </a:cubicBezTo>
                      <a:cubicBezTo>
                        <a:pt x="544" y="206"/>
                        <a:pt x="506" y="164"/>
                        <a:pt x="457" y="157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</p:spPr>
              <p:txBody>
                <a:bodyPr vert="horz" wrap="square" lIns="89629" tIns="44815" rIns="89629" bIns="4481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54">
                    <a:defRPr/>
                  </a:pPr>
                  <a:endParaRPr lang="en-US" sz="1323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7637992" y="1335428"/>
                  <a:ext cx="4492795" cy="2695234"/>
                </a:xfrm>
                <a:prstGeom prst="roundRect">
                  <a:avLst/>
                </a:prstGeom>
                <a:noFill/>
                <a:ln>
                  <a:solidFill>
                    <a:srgbClr val="0070C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39">
                    <a:defRPr/>
                  </a:pPr>
                  <a:endParaRPr lang="en-US" sz="1350" kern="0">
                    <a:solidFill>
                      <a:sysClr val="windowText" lastClr="000000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66" name="TextBox 7"/>
              <p:cNvSpPr txBox="1">
                <a:spLocks noChangeArrowheads="1"/>
              </p:cNvSpPr>
              <p:nvPr/>
            </p:nvSpPr>
            <p:spPr bwMode="auto">
              <a:xfrm>
                <a:off x="10940971" y="3156978"/>
                <a:ext cx="1425213" cy="5447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34409" tIns="107528" rIns="67205" bIns="107528" anchor="t" anchorCtr="0">
                <a:spAutoFit/>
              </a:bodyPr>
              <a:lstStyle/>
              <a:p>
                <a:pPr defTabSz="685845">
                  <a:lnSpc>
                    <a:spcPct val="90000"/>
                  </a:lnSpc>
                  <a:defRPr/>
                </a:pPr>
                <a:r>
                  <a:rPr lang="en-US" sz="1324">
                    <a:solidFill>
                      <a:srgbClr val="000000"/>
                    </a:solidFill>
                    <a:latin typeface="Segoe UI"/>
                    <a:cs typeface="Arial" charset="0"/>
                  </a:rPr>
                  <a:t>Azure</a:t>
                </a: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5306" y="3535133"/>
            <a:ext cx="2638249" cy="601305"/>
            <a:chOff x="46037" y="5993195"/>
            <a:chExt cx="3466824" cy="817817"/>
          </a:xfrm>
        </p:grpSpPr>
        <p:sp>
          <p:nvSpPr>
            <p:cNvPr id="128" name="Rectangle 127"/>
            <p:cNvSpPr/>
            <p:nvPr/>
          </p:nvSpPr>
          <p:spPr bwMode="auto">
            <a:xfrm>
              <a:off x="201805" y="5993195"/>
              <a:ext cx="3311056" cy="773818"/>
            </a:xfrm>
            <a:prstGeom prst="rect">
              <a:avLst/>
            </a:prstGeom>
            <a:solidFill>
              <a:srgbClr val="002050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09" tIns="107528" rIns="134409" bIns="1075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71871">
                <a:lnSpc>
                  <a:spcPct val="90000"/>
                </a:lnSpc>
                <a:defRPr/>
              </a:pPr>
              <a:endParaRPr lang="en-US" sz="2058" kern="0" spc="-37">
                <a:gradFill>
                  <a:gsLst>
                    <a:gs pos="1250">
                      <a:srgbClr val="505050"/>
                    </a:gs>
                    <a:gs pos="10417">
                      <a:srgbClr val="50505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46037" y="6118621"/>
              <a:ext cx="1143936" cy="532674"/>
            </a:xfrm>
            <a:prstGeom prst="rect">
              <a:avLst/>
            </a:prstGeom>
            <a:noFill/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09" tIns="107528" rIns="134409" bIns="1075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71871">
                <a:lnSpc>
                  <a:spcPct val="90000"/>
                </a:lnSpc>
                <a:defRPr/>
              </a:pPr>
              <a:r>
                <a:rPr lang="en-US" sz="1324" kern="0" spc="-37">
                  <a:gradFill>
                    <a:gsLst>
                      <a:gs pos="37615">
                        <a:srgbClr val="FFFFFF"/>
                      </a:gs>
                      <a:gs pos="69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Physical</a:t>
              </a:r>
              <a:endParaRPr lang="en-US" sz="1176" kern="0" spc="-37">
                <a:gradFill>
                  <a:gsLst>
                    <a:gs pos="37615">
                      <a:srgbClr val="FFFFFF"/>
                    </a:gs>
                    <a:gs pos="69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79" name="TextBox 78"/>
            <p:cNvSpPr txBox="1"/>
            <p:nvPr/>
          </p:nvSpPr>
          <p:spPr bwMode="auto">
            <a:xfrm>
              <a:off x="1009882" y="6395769"/>
              <a:ext cx="1008258" cy="371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</a:ext>
            </a:extLst>
          </p:spPr>
          <p:txBody>
            <a:bodyPr vert="horz" wrap="square" lIns="68570" tIns="34285" rIns="68570" bIns="3428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739">
                <a:defRPr/>
              </a:pPr>
              <a:r>
                <a:rPr lang="en-US" sz="1324" kern="0">
                  <a:solidFill>
                    <a:srgbClr val="FFFFFF"/>
                  </a:solidFill>
                  <a:latin typeface="Calibri"/>
                </a:rPr>
                <a:t>Hyper-V</a:t>
              </a:r>
              <a:endParaRPr lang="en-US" sz="1029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879" y="6026542"/>
              <a:ext cx="387218" cy="387218"/>
            </a:xfrm>
            <a:prstGeom prst="rect">
              <a:avLst/>
            </a:prstGeom>
          </p:spPr>
        </p:pic>
        <p:pic>
          <p:nvPicPr>
            <p:cNvPr id="81" name="Picture 80" descr="VMware vSphere Client High-Def icon by flakshack on DeviantArt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839" y="6007573"/>
              <a:ext cx="515842" cy="443589"/>
            </a:xfrm>
            <a:prstGeom prst="rect">
              <a:avLst/>
            </a:prstGeom>
            <a:noFill/>
          </p:spPr>
        </p:pic>
        <p:sp>
          <p:nvSpPr>
            <p:cNvPr id="82" name="TextBox 81"/>
            <p:cNvSpPr txBox="1"/>
            <p:nvPr/>
          </p:nvSpPr>
          <p:spPr bwMode="auto">
            <a:xfrm>
              <a:off x="1632915" y="6501438"/>
              <a:ext cx="1510567" cy="309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</a:ext>
            </a:extLst>
          </p:spPr>
          <p:txBody>
            <a:bodyPr vert="horz" wrap="square" lIns="68570" tIns="34285" rIns="68570" bIns="3428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739">
                <a:defRPr/>
              </a:pPr>
              <a:r>
                <a:rPr lang="en-US" sz="1029" kern="0">
                  <a:solidFill>
                    <a:srgbClr val="FFFFFF"/>
                  </a:solidFill>
                  <a:latin typeface="Calibri"/>
                </a:rPr>
                <a:t>VMware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917689" y="1333398"/>
            <a:ext cx="1014072" cy="460396"/>
            <a:chOff x="1134235" y="3697357"/>
            <a:chExt cx="2195482" cy="996764"/>
          </a:xfrm>
          <a:solidFill>
            <a:srgbClr val="0078D7"/>
          </a:solidFill>
        </p:grpSpPr>
        <p:sp>
          <p:nvSpPr>
            <p:cNvPr id="87" name="Freeform 5"/>
            <p:cNvSpPr>
              <a:spLocks/>
            </p:cNvSpPr>
            <p:nvPr/>
          </p:nvSpPr>
          <p:spPr bwMode="auto">
            <a:xfrm>
              <a:off x="1134235" y="3697357"/>
              <a:ext cx="2195482" cy="408226"/>
            </a:xfrm>
            <a:custGeom>
              <a:avLst/>
              <a:gdLst>
                <a:gd name="T0" fmla="*/ 5794 w 5799"/>
                <a:gd name="T1" fmla="*/ 1048 h 1077"/>
                <a:gd name="T2" fmla="*/ 5709 w 5799"/>
                <a:gd name="T3" fmla="*/ 740 h 1077"/>
                <a:gd name="T4" fmla="*/ 5557 w 5799"/>
                <a:gd name="T5" fmla="*/ 204 h 1077"/>
                <a:gd name="T6" fmla="*/ 5505 w 5799"/>
                <a:gd name="T7" fmla="*/ 15 h 1077"/>
                <a:gd name="T8" fmla="*/ 5495 w 5799"/>
                <a:gd name="T9" fmla="*/ 5 h 1077"/>
                <a:gd name="T10" fmla="*/ 5486 w 5799"/>
                <a:gd name="T11" fmla="*/ 0 h 1077"/>
                <a:gd name="T12" fmla="*/ 1165 w 5799"/>
                <a:gd name="T13" fmla="*/ 0 h 1077"/>
                <a:gd name="T14" fmla="*/ 871 w 5799"/>
                <a:gd name="T15" fmla="*/ 0 h 1077"/>
                <a:gd name="T16" fmla="*/ 365 w 5799"/>
                <a:gd name="T17" fmla="*/ 0 h 1077"/>
                <a:gd name="T18" fmla="*/ 313 w 5799"/>
                <a:gd name="T19" fmla="*/ 0 h 1077"/>
                <a:gd name="T20" fmla="*/ 294 w 5799"/>
                <a:gd name="T21" fmla="*/ 15 h 1077"/>
                <a:gd name="T22" fmla="*/ 208 w 5799"/>
                <a:gd name="T23" fmla="*/ 323 h 1077"/>
                <a:gd name="T24" fmla="*/ 57 w 5799"/>
                <a:gd name="T25" fmla="*/ 859 h 1077"/>
                <a:gd name="T26" fmla="*/ 5 w 5799"/>
                <a:gd name="T27" fmla="*/ 1048 h 1077"/>
                <a:gd name="T28" fmla="*/ 24 w 5799"/>
                <a:gd name="T29" fmla="*/ 1077 h 1077"/>
                <a:gd name="T30" fmla="*/ 379 w 5799"/>
                <a:gd name="T31" fmla="*/ 1077 h 1077"/>
                <a:gd name="T32" fmla="*/ 890 w 5799"/>
                <a:gd name="T33" fmla="*/ 1077 h 1077"/>
                <a:gd name="T34" fmla="*/ 1108 w 5799"/>
                <a:gd name="T35" fmla="*/ 1077 h 1077"/>
                <a:gd name="T36" fmla="*/ 5552 w 5799"/>
                <a:gd name="T37" fmla="*/ 1077 h 1077"/>
                <a:gd name="T38" fmla="*/ 5775 w 5799"/>
                <a:gd name="T39" fmla="*/ 1077 h 1077"/>
                <a:gd name="T40" fmla="*/ 5794 w 5799"/>
                <a:gd name="T41" fmla="*/ 1048 h 10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799" h="1077">
                  <a:moveTo>
                    <a:pt x="5794" y="1048"/>
                  </a:moveTo>
                  <a:cubicBezTo>
                    <a:pt x="5765" y="944"/>
                    <a:pt x="5737" y="845"/>
                    <a:pt x="5709" y="740"/>
                  </a:cubicBezTo>
                  <a:cubicBezTo>
                    <a:pt x="5656" y="560"/>
                    <a:pt x="5604" y="384"/>
                    <a:pt x="5557" y="204"/>
                  </a:cubicBezTo>
                  <a:cubicBezTo>
                    <a:pt x="5538" y="143"/>
                    <a:pt x="5519" y="81"/>
                    <a:pt x="5505" y="15"/>
                  </a:cubicBezTo>
                  <a:cubicBezTo>
                    <a:pt x="5500" y="10"/>
                    <a:pt x="5500" y="5"/>
                    <a:pt x="5495" y="5"/>
                  </a:cubicBezTo>
                  <a:cubicBezTo>
                    <a:pt x="5495" y="0"/>
                    <a:pt x="5491" y="0"/>
                    <a:pt x="5486" y="0"/>
                  </a:cubicBezTo>
                  <a:cubicBezTo>
                    <a:pt x="5344" y="0"/>
                    <a:pt x="1307" y="0"/>
                    <a:pt x="1165" y="0"/>
                  </a:cubicBezTo>
                  <a:cubicBezTo>
                    <a:pt x="1070" y="0"/>
                    <a:pt x="971" y="0"/>
                    <a:pt x="871" y="0"/>
                  </a:cubicBezTo>
                  <a:cubicBezTo>
                    <a:pt x="706" y="0"/>
                    <a:pt x="535" y="0"/>
                    <a:pt x="365" y="0"/>
                  </a:cubicBezTo>
                  <a:cubicBezTo>
                    <a:pt x="346" y="0"/>
                    <a:pt x="332" y="0"/>
                    <a:pt x="313" y="0"/>
                  </a:cubicBezTo>
                  <a:cubicBezTo>
                    <a:pt x="308" y="0"/>
                    <a:pt x="298" y="5"/>
                    <a:pt x="294" y="15"/>
                  </a:cubicBezTo>
                  <a:cubicBezTo>
                    <a:pt x="265" y="119"/>
                    <a:pt x="237" y="223"/>
                    <a:pt x="208" y="323"/>
                  </a:cubicBezTo>
                  <a:cubicBezTo>
                    <a:pt x="156" y="503"/>
                    <a:pt x="109" y="679"/>
                    <a:pt x="57" y="859"/>
                  </a:cubicBezTo>
                  <a:cubicBezTo>
                    <a:pt x="43" y="920"/>
                    <a:pt x="24" y="987"/>
                    <a:pt x="5" y="1048"/>
                  </a:cubicBezTo>
                  <a:cubicBezTo>
                    <a:pt x="0" y="1063"/>
                    <a:pt x="14" y="1077"/>
                    <a:pt x="24" y="1077"/>
                  </a:cubicBezTo>
                  <a:cubicBezTo>
                    <a:pt x="142" y="1077"/>
                    <a:pt x="260" y="1077"/>
                    <a:pt x="379" y="1077"/>
                  </a:cubicBezTo>
                  <a:cubicBezTo>
                    <a:pt x="549" y="1077"/>
                    <a:pt x="720" y="1077"/>
                    <a:pt x="890" y="1077"/>
                  </a:cubicBezTo>
                  <a:cubicBezTo>
                    <a:pt x="961" y="1077"/>
                    <a:pt x="1032" y="1077"/>
                    <a:pt x="1108" y="1077"/>
                  </a:cubicBezTo>
                  <a:cubicBezTo>
                    <a:pt x="1288" y="1077"/>
                    <a:pt x="5367" y="1077"/>
                    <a:pt x="5552" y="1077"/>
                  </a:cubicBezTo>
                  <a:cubicBezTo>
                    <a:pt x="5623" y="1077"/>
                    <a:pt x="5699" y="1077"/>
                    <a:pt x="5775" y="1077"/>
                  </a:cubicBezTo>
                  <a:cubicBezTo>
                    <a:pt x="5784" y="1077"/>
                    <a:pt x="5799" y="1063"/>
                    <a:pt x="5794" y="10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88" name="Freeform 6"/>
            <p:cNvSpPr>
              <a:spLocks noEditPoints="1"/>
            </p:cNvSpPr>
            <p:nvPr/>
          </p:nvSpPr>
          <p:spPr bwMode="auto">
            <a:xfrm>
              <a:off x="1134235" y="4124336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89" name="Freeform 7"/>
            <p:cNvSpPr>
              <a:spLocks noEditPoints="1"/>
            </p:cNvSpPr>
            <p:nvPr/>
          </p:nvSpPr>
          <p:spPr bwMode="auto">
            <a:xfrm>
              <a:off x="1874236" y="4124336"/>
              <a:ext cx="718363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0" name="Freeform 8"/>
            <p:cNvSpPr>
              <a:spLocks noEditPoints="1"/>
            </p:cNvSpPr>
            <p:nvPr/>
          </p:nvSpPr>
          <p:spPr bwMode="auto">
            <a:xfrm>
              <a:off x="2609910" y="4124336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1134235" y="4271471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2" name="Freeform 7"/>
            <p:cNvSpPr>
              <a:spLocks noEditPoints="1"/>
            </p:cNvSpPr>
            <p:nvPr/>
          </p:nvSpPr>
          <p:spPr bwMode="auto">
            <a:xfrm>
              <a:off x="1874236" y="4271471"/>
              <a:ext cx="718363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4" name="Freeform 8"/>
            <p:cNvSpPr>
              <a:spLocks noEditPoints="1"/>
            </p:cNvSpPr>
            <p:nvPr/>
          </p:nvSpPr>
          <p:spPr bwMode="auto">
            <a:xfrm>
              <a:off x="2609910" y="4271471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5" name="Freeform 6"/>
            <p:cNvSpPr>
              <a:spLocks noEditPoints="1"/>
            </p:cNvSpPr>
            <p:nvPr/>
          </p:nvSpPr>
          <p:spPr bwMode="auto">
            <a:xfrm>
              <a:off x="1134235" y="4418605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6" name="Freeform 7"/>
            <p:cNvSpPr>
              <a:spLocks noEditPoints="1"/>
            </p:cNvSpPr>
            <p:nvPr/>
          </p:nvSpPr>
          <p:spPr bwMode="auto">
            <a:xfrm>
              <a:off x="1874236" y="4418605"/>
              <a:ext cx="718363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7" name="Freeform 8"/>
            <p:cNvSpPr>
              <a:spLocks noEditPoints="1"/>
            </p:cNvSpPr>
            <p:nvPr/>
          </p:nvSpPr>
          <p:spPr bwMode="auto">
            <a:xfrm>
              <a:off x="2609910" y="4418605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8" name="Freeform 6"/>
            <p:cNvSpPr>
              <a:spLocks noEditPoints="1"/>
            </p:cNvSpPr>
            <p:nvPr/>
          </p:nvSpPr>
          <p:spPr bwMode="auto">
            <a:xfrm>
              <a:off x="1134235" y="4565739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99" name="Freeform 7"/>
            <p:cNvSpPr>
              <a:spLocks noEditPoints="1"/>
            </p:cNvSpPr>
            <p:nvPr/>
          </p:nvSpPr>
          <p:spPr bwMode="auto">
            <a:xfrm>
              <a:off x="1874236" y="4565739"/>
              <a:ext cx="718363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  <p:sp>
          <p:nvSpPr>
            <p:cNvPr id="100" name="Freeform 8"/>
            <p:cNvSpPr>
              <a:spLocks noEditPoints="1"/>
            </p:cNvSpPr>
            <p:nvPr/>
          </p:nvSpPr>
          <p:spPr bwMode="auto">
            <a:xfrm>
              <a:off x="2609910" y="4565739"/>
              <a:ext cx="719806" cy="128382"/>
            </a:xfrm>
            <a:custGeom>
              <a:avLst/>
              <a:gdLst>
                <a:gd name="T0" fmla="*/ 1880 w 1899"/>
                <a:gd name="T1" fmla="*/ 0 h 339"/>
                <a:gd name="T2" fmla="*/ 1666 w 1899"/>
                <a:gd name="T3" fmla="*/ 0 h 339"/>
                <a:gd name="T4" fmla="*/ 1168 w 1899"/>
                <a:gd name="T5" fmla="*/ 0 h 339"/>
                <a:gd name="T6" fmla="*/ 593 w 1899"/>
                <a:gd name="T7" fmla="*/ 0 h 339"/>
                <a:gd name="T8" fmla="*/ 147 w 1899"/>
                <a:gd name="T9" fmla="*/ 0 h 339"/>
                <a:gd name="T10" fmla="*/ 19 w 1899"/>
                <a:gd name="T11" fmla="*/ 0 h 339"/>
                <a:gd name="T12" fmla="*/ 0 w 1899"/>
                <a:gd name="T13" fmla="*/ 19 h 339"/>
                <a:gd name="T14" fmla="*/ 0 w 1899"/>
                <a:gd name="T15" fmla="*/ 320 h 339"/>
                <a:gd name="T16" fmla="*/ 19 w 1899"/>
                <a:gd name="T17" fmla="*/ 339 h 339"/>
                <a:gd name="T18" fmla="*/ 233 w 1899"/>
                <a:gd name="T19" fmla="*/ 339 h 339"/>
                <a:gd name="T20" fmla="*/ 731 w 1899"/>
                <a:gd name="T21" fmla="*/ 339 h 339"/>
                <a:gd name="T22" fmla="*/ 1305 w 1899"/>
                <a:gd name="T23" fmla="*/ 339 h 339"/>
                <a:gd name="T24" fmla="*/ 1752 w 1899"/>
                <a:gd name="T25" fmla="*/ 339 h 339"/>
                <a:gd name="T26" fmla="*/ 1880 w 1899"/>
                <a:gd name="T27" fmla="*/ 339 h 339"/>
                <a:gd name="T28" fmla="*/ 1894 w 1899"/>
                <a:gd name="T29" fmla="*/ 334 h 339"/>
                <a:gd name="T30" fmla="*/ 1899 w 1899"/>
                <a:gd name="T31" fmla="*/ 320 h 339"/>
                <a:gd name="T32" fmla="*/ 1899 w 1899"/>
                <a:gd name="T33" fmla="*/ 19 h 339"/>
                <a:gd name="T34" fmla="*/ 1880 w 1899"/>
                <a:gd name="T35" fmla="*/ 0 h 339"/>
                <a:gd name="T36" fmla="*/ 204 w 1899"/>
                <a:gd name="T37" fmla="*/ 229 h 339"/>
                <a:gd name="T38" fmla="*/ 147 w 1899"/>
                <a:gd name="T39" fmla="*/ 167 h 339"/>
                <a:gd name="T40" fmla="*/ 204 w 1899"/>
                <a:gd name="T41" fmla="*/ 110 h 339"/>
                <a:gd name="T42" fmla="*/ 266 w 1899"/>
                <a:gd name="T43" fmla="*/ 167 h 339"/>
                <a:gd name="T44" fmla="*/ 204 w 1899"/>
                <a:gd name="T45" fmla="*/ 229 h 339"/>
                <a:gd name="T46" fmla="*/ 1272 w 1899"/>
                <a:gd name="T47" fmla="*/ 229 h 339"/>
                <a:gd name="T48" fmla="*/ 1210 w 1899"/>
                <a:gd name="T49" fmla="*/ 167 h 339"/>
                <a:gd name="T50" fmla="*/ 1272 w 1899"/>
                <a:gd name="T51" fmla="*/ 110 h 339"/>
                <a:gd name="T52" fmla="*/ 1334 w 1899"/>
                <a:gd name="T53" fmla="*/ 167 h 339"/>
                <a:gd name="T54" fmla="*/ 1272 w 1899"/>
                <a:gd name="T55" fmla="*/ 229 h 339"/>
                <a:gd name="T56" fmla="*/ 1481 w 1899"/>
                <a:gd name="T57" fmla="*/ 229 h 339"/>
                <a:gd name="T58" fmla="*/ 1419 w 1899"/>
                <a:gd name="T59" fmla="*/ 167 h 339"/>
                <a:gd name="T60" fmla="*/ 1481 w 1899"/>
                <a:gd name="T61" fmla="*/ 110 h 339"/>
                <a:gd name="T62" fmla="*/ 1543 w 1899"/>
                <a:gd name="T63" fmla="*/ 167 h 339"/>
                <a:gd name="T64" fmla="*/ 1481 w 1899"/>
                <a:gd name="T65" fmla="*/ 229 h 339"/>
                <a:gd name="T66" fmla="*/ 1695 w 1899"/>
                <a:gd name="T67" fmla="*/ 229 h 339"/>
                <a:gd name="T68" fmla="*/ 1633 w 1899"/>
                <a:gd name="T69" fmla="*/ 167 h 339"/>
                <a:gd name="T70" fmla="*/ 1695 w 1899"/>
                <a:gd name="T71" fmla="*/ 110 h 339"/>
                <a:gd name="T72" fmla="*/ 1752 w 1899"/>
                <a:gd name="T73" fmla="*/ 167 h 339"/>
                <a:gd name="T74" fmla="*/ 1695 w 1899"/>
                <a:gd name="T75" fmla="*/ 22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99" h="339">
                  <a:moveTo>
                    <a:pt x="1880" y="0"/>
                  </a:moveTo>
                  <a:cubicBezTo>
                    <a:pt x="1809" y="0"/>
                    <a:pt x="1737" y="0"/>
                    <a:pt x="1666" y="0"/>
                  </a:cubicBezTo>
                  <a:cubicBezTo>
                    <a:pt x="1500" y="0"/>
                    <a:pt x="1334" y="0"/>
                    <a:pt x="1168" y="0"/>
                  </a:cubicBezTo>
                  <a:cubicBezTo>
                    <a:pt x="978" y="0"/>
                    <a:pt x="788" y="0"/>
                    <a:pt x="593" y="0"/>
                  </a:cubicBezTo>
                  <a:cubicBezTo>
                    <a:pt x="446" y="0"/>
                    <a:pt x="294" y="0"/>
                    <a:pt x="147" y="0"/>
                  </a:cubicBezTo>
                  <a:cubicBezTo>
                    <a:pt x="104" y="0"/>
                    <a:pt x="62" y="0"/>
                    <a:pt x="19" y="0"/>
                  </a:cubicBezTo>
                  <a:cubicBezTo>
                    <a:pt x="9" y="0"/>
                    <a:pt x="0" y="4"/>
                    <a:pt x="0" y="19"/>
                  </a:cubicBezTo>
                  <a:cubicBezTo>
                    <a:pt x="0" y="119"/>
                    <a:pt x="0" y="220"/>
                    <a:pt x="0" y="320"/>
                  </a:cubicBezTo>
                  <a:cubicBezTo>
                    <a:pt x="0" y="330"/>
                    <a:pt x="9" y="339"/>
                    <a:pt x="19" y="339"/>
                  </a:cubicBezTo>
                  <a:cubicBezTo>
                    <a:pt x="90" y="339"/>
                    <a:pt x="161" y="339"/>
                    <a:pt x="233" y="339"/>
                  </a:cubicBezTo>
                  <a:cubicBezTo>
                    <a:pt x="399" y="339"/>
                    <a:pt x="565" y="339"/>
                    <a:pt x="731" y="339"/>
                  </a:cubicBezTo>
                  <a:cubicBezTo>
                    <a:pt x="921" y="339"/>
                    <a:pt x="1111" y="339"/>
                    <a:pt x="1305" y="339"/>
                  </a:cubicBezTo>
                  <a:cubicBezTo>
                    <a:pt x="1452" y="339"/>
                    <a:pt x="1604" y="339"/>
                    <a:pt x="1752" y="339"/>
                  </a:cubicBezTo>
                  <a:cubicBezTo>
                    <a:pt x="1794" y="339"/>
                    <a:pt x="1837" y="339"/>
                    <a:pt x="1880" y="339"/>
                  </a:cubicBezTo>
                  <a:cubicBezTo>
                    <a:pt x="1884" y="339"/>
                    <a:pt x="1889" y="339"/>
                    <a:pt x="1894" y="334"/>
                  </a:cubicBezTo>
                  <a:cubicBezTo>
                    <a:pt x="1894" y="330"/>
                    <a:pt x="1899" y="325"/>
                    <a:pt x="1899" y="320"/>
                  </a:cubicBezTo>
                  <a:cubicBezTo>
                    <a:pt x="1899" y="220"/>
                    <a:pt x="1899" y="119"/>
                    <a:pt x="1899" y="19"/>
                  </a:cubicBezTo>
                  <a:cubicBezTo>
                    <a:pt x="1899" y="4"/>
                    <a:pt x="1889" y="0"/>
                    <a:pt x="1880" y="0"/>
                  </a:cubicBezTo>
                  <a:close/>
                  <a:moveTo>
                    <a:pt x="204" y="229"/>
                  </a:moveTo>
                  <a:cubicBezTo>
                    <a:pt x="171" y="229"/>
                    <a:pt x="147" y="200"/>
                    <a:pt x="147" y="167"/>
                  </a:cubicBezTo>
                  <a:cubicBezTo>
                    <a:pt x="147" y="134"/>
                    <a:pt x="171" y="110"/>
                    <a:pt x="204" y="110"/>
                  </a:cubicBezTo>
                  <a:cubicBezTo>
                    <a:pt x="237" y="110"/>
                    <a:pt x="266" y="134"/>
                    <a:pt x="266" y="167"/>
                  </a:cubicBezTo>
                  <a:cubicBezTo>
                    <a:pt x="266" y="200"/>
                    <a:pt x="237" y="229"/>
                    <a:pt x="204" y="229"/>
                  </a:cubicBezTo>
                  <a:close/>
                  <a:moveTo>
                    <a:pt x="1272" y="229"/>
                  </a:moveTo>
                  <a:cubicBezTo>
                    <a:pt x="1239" y="229"/>
                    <a:pt x="1210" y="200"/>
                    <a:pt x="1210" y="167"/>
                  </a:cubicBezTo>
                  <a:cubicBezTo>
                    <a:pt x="1210" y="134"/>
                    <a:pt x="1239" y="110"/>
                    <a:pt x="1272" y="110"/>
                  </a:cubicBezTo>
                  <a:cubicBezTo>
                    <a:pt x="1305" y="110"/>
                    <a:pt x="1334" y="134"/>
                    <a:pt x="1334" y="167"/>
                  </a:cubicBezTo>
                  <a:cubicBezTo>
                    <a:pt x="1334" y="200"/>
                    <a:pt x="1305" y="229"/>
                    <a:pt x="1272" y="229"/>
                  </a:cubicBezTo>
                  <a:close/>
                  <a:moveTo>
                    <a:pt x="1481" y="229"/>
                  </a:moveTo>
                  <a:cubicBezTo>
                    <a:pt x="1448" y="229"/>
                    <a:pt x="1419" y="200"/>
                    <a:pt x="1419" y="167"/>
                  </a:cubicBezTo>
                  <a:cubicBezTo>
                    <a:pt x="1419" y="134"/>
                    <a:pt x="1448" y="110"/>
                    <a:pt x="1481" y="110"/>
                  </a:cubicBezTo>
                  <a:cubicBezTo>
                    <a:pt x="1514" y="110"/>
                    <a:pt x="1543" y="134"/>
                    <a:pt x="1543" y="167"/>
                  </a:cubicBezTo>
                  <a:cubicBezTo>
                    <a:pt x="1543" y="200"/>
                    <a:pt x="1514" y="229"/>
                    <a:pt x="1481" y="229"/>
                  </a:cubicBezTo>
                  <a:close/>
                  <a:moveTo>
                    <a:pt x="1695" y="229"/>
                  </a:moveTo>
                  <a:cubicBezTo>
                    <a:pt x="1661" y="229"/>
                    <a:pt x="1633" y="200"/>
                    <a:pt x="1633" y="167"/>
                  </a:cubicBezTo>
                  <a:cubicBezTo>
                    <a:pt x="1633" y="134"/>
                    <a:pt x="1661" y="110"/>
                    <a:pt x="1695" y="110"/>
                  </a:cubicBezTo>
                  <a:cubicBezTo>
                    <a:pt x="1728" y="110"/>
                    <a:pt x="1752" y="134"/>
                    <a:pt x="1752" y="167"/>
                  </a:cubicBezTo>
                  <a:cubicBezTo>
                    <a:pt x="1752" y="200"/>
                    <a:pt x="1728" y="229"/>
                    <a:pt x="1695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7213" tIns="33606" rIns="67213" bIns="33606" numCol="1" anchor="t" anchorCtr="0" compatLnSpc="1">
              <a:prstTxWarp prst="textNoShape">
                <a:avLst/>
              </a:prstTxWarp>
            </a:bodyPr>
            <a:lstStyle/>
            <a:p>
              <a:pPr defTabSz="685582">
                <a:defRPr/>
              </a:pPr>
              <a:endParaRPr lang="en-US" sz="1324">
                <a:gradFill>
                  <a:gsLst>
                    <a:gs pos="15238">
                      <a:srgbClr val="FFFFFF"/>
                    </a:gs>
                    <a:gs pos="85000">
                      <a:srgbClr val="FFFFFF"/>
                    </a:gs>
                  </a:gsLst>
                  <a:lin ang="5400000" scaled="0"/>
                </a:gradFill>
                <a:latin typeface="Calibri"/>
              </a:endParaRPr>
            </a:p>
          </p:txBody>
        </p:sp>
      </p:grpSp>
      <p:sp>
        <p:nvSpPr>
          <p:cNvPr id="38" name="Rectangle 37"/>
          <p:cNvSpPr/>
          <p:nvPr/>
        </p:nvSpPr>
        <p:spPr>
          <a:xfrm>
            <a:off x="2952372" y="1339267"/>
            <a:ext cx="939145" cy="18268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>
              <a:defRPr/>
            </a:pPr>
            <a:r>
              <a:rPr lang="en-US" sz="882">
                <a:solidFill>
                  <a:srgbClr val="FFFFFF"/>
                </a:solidFill>
                <a:latin typeface="Calibri"/>
              </a:rPr>
              <a:t>Disk Storage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999896" y="3150335"/>
            <a:ext cx="1220476" cy="861380"/>
            <a:chOff x="5472705" y="5417656"/>
            <a:chExt cx="1659932" cy="1171537"/>
          </a:xfrm>
        </p:grpSpPr>
        <p:pic>
          <p:nvPicPr>
            <p:cNvPr id="161" name="Picture 160" descr="VMware vSphere Client High-Def icon by flakshack on DeviantArt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791" y="5417656"/>
              <a:ext cx="872518" cy="750306"/>
            </a:xfrm>
            <a:prstGeom prst="rect">
              <a:avLst/>
            </a:prstGeom>
            <a:noFill/>
          </p:spPr>
        </p:pic>
        <p:sp>
          <p:nvSpPr>
            <p:cNvPr id="107" name="TextBox 106"/>
            <p:cNvSpPr txBox="1"/>
            <p:nvPr/>
          </p:nvSpPr>
          <p:spPr bwMode="auto">
            <a:xfrm>
              <a:off x="5472705" y="6187178"/>
              <a:ext cx="1659932" cy="402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</a:ext>
            </a:extLst>
          </p:spPr>
          <p:txBody>
            <a:bodyPr vert="horz" wrap="square" lIns="68570" tIns="34285" rIns="68570" bIns="34285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85739">
                <a:defRPr/>
              </a:pPr>
              <a:r>
                <a:rPr lang="en-US" sz="1471" kern="0">
                  <a:solidFill>
                    <a:srgbClr val="000000"/>
                  </a:solidFill>
                  <a:latin typeface="Calibri"/>
                </a:rPr>
                <a:t>VMware VMs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044" y="4386999"/>
            <a:ext cx="9034115" cy="689332"/>
            <a:chOff x="49022" y="5966126"/>
            <a:chExt cx="12287024" cy="937539"/>
          </a:xfrm>
        </p:grpSpPr>
        <p:grpSp>
          <p:nvGrpSpPr>
            <p:cNvPr id="70" name="Group 69"/>
            <p:cNvGrpSpPr/>
            <p:nvPr/>
          </p:nvGrpSpPr>
          <p:grpSpPr>
            <a:xfrm>
              <a:off x="5039951" y="5966126"/>
              <a:ext cx="2350008" cy="937539"/>
              <a:chOff x="5233664" y="1336324"/>
              <a:chExt cx="2303929" cy="937539"/>
            </a:xfrm>
          </p:grpSpPr>
          <p:sp>
            <p:nvSpPr>
              <p:cNvPr id="71" name="Rectangle 70"/>
              <p:cNvSpPr/>
              <p:nvPr/>
            </p:nvSpPr>
            <p:spPr bwMode="auto">
              <a:xfrm>
                <a:off x="5233664" y="1336324"/>
                <a:ext cx="2303929" cy="937539"/>
              </a:xfrm>
              <a:prstGeom prst="rect">
                <a:avLst/>
              </a:prstGeom>
              <a:solidFill>
                <a:srgbClr val="00205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7231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13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spc="-37">
                    <a:gradFill>
                      <a:gsLst>
                        <a:gs pos="1250">
                          <a:srgbClr val="FFFFFF"/>
                        </a:gs>
                        <a:gs pos="21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rPr>
                  <a:t>Application Aware Backup</a:t>
                </a:r>
              </a:p>
            </p:txBody>
          </p:sp>
          <p:sp>
            <p:nvSpPr>
              <p:cNvPr id="72" name="Freeform 25"/>
              <p:cNvSpPr>
                <a:spLocks noEditPoints="1"/>
              </p:cNvSpPr>
              <p:nvPr/>
            </p:nvSpPr>
            <p:spPr bwMode="black">
              <a:xfrm>
                <a:off x="5477270" y="1597685"/>
                <a:ext cx="485240" cy="413169"/>
              </a:xfrm>
              <a:custGeom>
                <a:avLst/>
                <a:gdLst>
                  <a:gd name="T0" fmla="*/ 300 w 300"/>
                  <a:gd name="T1" fmla="*/ 201 h 255"/>
                  <a:gd name="T2" fmla="*/ 288 w 300"/>
                  <a:gd name="T3" fmla="*/ 210 h 255"/>
                  <a:gd name="T4" fmla="*/ 285 w 300"/>
                  <a:gd name="T5" fmla="*/ 214 h 255"/>
                  <a:gd name="T6" fmla="*/ 266 w 300"/>
                  <a:gd name="T7" fmla="*/ 230 h 255"/>
                  <a:gd name="T8" fmla="*/ 229 w 300"/>
                  <a:gd name="T9" fmla="*/ 245 h 255"/>
                  <a:gd name="T10" fmla="*/ 169 w 300"/>
                  <a:gd name="T11" fmla="*/ 253 h 255"/>
                  <a:gd name="T12" fmla="*/ 47 w 300"/>
                  <a:gd name="T13" fmla="*/ 231 h 255"/>
                  <a:gd name="T14" fmla="*/ 47 w 300"/>
                  <a:gd name="T15" fmla="*/ 186 h 255"/>
                  <a:gd name="T16" fmla="*/ 89 w 300"/>
                  <a:gd name="T17" fmla="*/ 168 h 255"/>
                  <a:gd name="T18" fmla="*/ 130 w 300"/>
                  <a:gd name="T19" fmla="*/ 171 h 255"/>
                  <a:gd name="T20" fmla="*/ 163 w 300"/>
                  <a:gd name="T21" fmla="*/ 174 h 255"/>
                  <a:gd name="T22" fmla="*/ 198 w 300"/>
                  <a:gd name="T23" fmla="*/ 169 h 255"/>
                  <a:gd name="T24" fmla="*/ 219 w 300"/>
                  <a:gd name="T25" fmla="*/ 182 h 255"/>
                  <a:gd name="T26" fmla="*/ 201 w 300"/>
                  <a:gd name="T27" fmla="*/ 195 h 255"/>
                  <a:gd name="T28" fmla="*/ 174 w 300"/>
                  <a:gd name="T29" fmla="*/ 194 h 255"/>
                  <a:gd name="T30" fmla="*/ 144 w 300"/>
                  <a:gd name="T31" fmla="*/ 202 h 255"/>
                  <a:gd name="T32" fmla="*/ 177 w 300"/>
                  <a:gd name="T33" fmla="*/ 217 h 255"/>
                  <a:gd name="T34" fmla="*/ 223 w 300"/>
                  <a:gd name="T35" fmla="*/ 218 h 255"/>
                  <a:gd name="T36" fmla="*/ 255 w 300"/>
                  <a:gd name="T37" fmla="*/ 209 h 255"/>
                  <a:gd name="T38" fmla="*/ 287 w 300"/>
                  <a:gd name="T39" fmla="*/ 193 h 255"/>
                  <a:gd name="T40" fmla="*/ 300 w 300"/>
                  <a:gd name="T41" fmla="*/ 201 h 255"/>
                  <a:gd name="T42" fmla="*/ 34 w 300"/>
                  <a:gd name="T43" fmla="*/ 173 h 255"/>
                  <a:gd name="T44" fmla="*/ 0 w 300"/>
                  <a:gd name="T45" fmla="*/ 173 h 255"/>
                  <a:gd name="T46" fmla="*/ 0 w 300"/>
                  <a:gd name="T47" fmla="*/ 240 h 255"/>
                  <a:gd name="T48" fmla="*/ 34 w 300"/>
                  <a:gd name="T49" fmla="*/ 240 h 255"/>
                  <a:gd name="T50" fmla="*/ 39 w 300"/>
                  <a:gd name="T51" fmla="*/ 235 h 255"/>
                  <a:gd name="T52" fmla="*/ 39 w 300"/>
                  <a:gd name="T53" fmla="*/ 177 h 255"/>
                  <a:gd name="T54" fmla="*/ 34 w 300"/>
                  <a:gd name="T55" fmla="*/ 173 h 255"/>
                  <a:gd name="T56" fmla="*/ 246 w 300"/>
                  <a:gd name="T57" fmla="*/ 24 h 255"/>
                  <a:gd name="T58" fmla="*/ 246 w 300"/>
                  <a:gd name="T59" fmla="*/ 147 h 255"/>
                  <a:gd name="T60" fmla="*/ 123 w 300"/>
                  <a:gd name="T61" fmla="*/ 147 h 255"/>
                  <a:gd name="T62" fmla="*/ 123 w 300"/>
                  <a:gd name="T63" fmla="*/ 122 h 255"/>
                  <a:gd name="T64" fmla="*/ 99 w 300"/>
                  <a:gd name="T65" fmla="*/ 122 h 255"/>
                  <a:gd name="T66" fmla="*/ 99 w 300"/>
                  <a:gd name="T67" fmla="*/ 0 h 255"/>
                  <a:gd name="T68" fmla="*/ 221 w 300"/>
                  <a:gd name="T69" fmla="*/ 0 h 255"/>
                  <a:gd name="T70" fmla="*/ 221 w 300"/>
                  <a:gd name="T71" fmla="*/ 24 h 255"/>
                  <a:gd name="T72" fmla="*/ 246 w 300"/>
                  <a:gd name="T73" fmla="*/ 24 h 255"/>
                  <a:gd name="T74" fmla="*/ 123 w 300"/>
                  <a:gd name="T75" fmla="*/ 116 h 255"/>
                  <a:gd name="T76" fmla="*/ 123 w 300"/>
                  <a:gd name="T77" fmla="*/ 24 h 255"/>
                  <a:gd name="T78" fmla="*/ 215 w 300"/>
                  <a:gd name="T79" fmla="*/ 24 h 255"/>
                  <a:gd name="T80" fmla="*/ 215 w 300"/>
                  <a:gd name="T81" fmla="*/ 6 h 255"/>
                  <a:gd name="T82" fmla="*/ 105 w 300"/>
                  <a:gd name="T83" fmla="*/ 6 h 255"/>
                  <a:gd name="T84" fmla="*/ 105 w 300"/>
                  <a:gd name="T85" fmla="*/ 116 h 255"/>
                  <a:gd name="T86" fmla="*/ 123 w 300"/>
                  <a:gd name="T87" fmla="*/ 116 h 255"/>
                  <a:gd name="T88" fmla="*/ 224 w 300"/>
                  <a:gd name="T89" fmla="*/ 85 h 255"/>
                  <a:gd name="T90" fmla="*/ 183 w 300"/>
                  <a:gd name="T91" fmla="*/ 56 h 255"/>
                  <a:gd name="T92" fmla="*/ 183 w 300"/>
                  <a:gd name="T93" fmla="*/ 76 h 255"/>
                  <a:gd name="T94" fmla="*/ 145 w 300"/>
                  <a:gd name="T95" fmla="*/ 76 h 255"/>
                  <a:gd name="T96" fmla="*/ 145 w 300"/>
                  <a:gd name="T97" fmla="*/ 94 h 255"/>
                  <a:gd name="T98" fmla="*/ 183 w 300"/>
                  <a:gd name="T99" fmla="*/ 94 h 255"/>
                  <a:gd name="T100" fmla="*/ 183 w 300"/>
                  <a:gd name="T101" fmla="*/ 115 h 255"/>
                  <a:gd name="T102" fmla="*/ 224 w 300"/>
                  <a:gd name="T103" fmla="*/ 8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00" h="255">
                    <a:moveTo>
                      <a:pt x="300" y="201"/>
                    </a:moveTo>
                    <a:cubicBezTo>
                      <a:pt x="300" y="201"/>
                      <a:pt x="299" y="202"/>
                      <a:pt x="288" y="210"/>
                    </a:cubicBezTo>
                    <a:cubicBezTo>
                      <a:pt x="288" y="210"/>
                      <a:pt x="286" y="214"/>
                      <a:pt x="285" y="214"/>
                    </a:cubicBezTo>
                    <a:cubicBezTo>
                      <a:pt x="280" y="218"/>
                      <a:pt x="275" y="223"/>
                      <a:pt x="266" y="230"/>
                    </a:cubicBezTo>
                    <a:cubicBezTo>
                      <a:pt x="257" y="231"/>
                      <a:pt x="238" y="240"/>
                      <a:pt x="229" y="245"/>
                    </a:cubicBezTo>
                    <a:cubicBezTo>
                      <a:pt x="212" y="244"/>
                      <a:pt x="187" y="248"/>
                      <a:pt x="169" y="253"/>
                    </a:cubicBezTo>
                    <a:cubicBezTo>
                      <a:pt x="143" y="249"/>
                      <a:pt x="140" y="255"/>
                      <a:pt x="47" y="231"/>
                    </a:cubicBezTo>
                    <a:cubicBezTo>
                      <a:pt x="47" y="231"/>
                      <a:pt x="47" y="194"/>
                      <a:pt x="47" y="186"/>
                    </a:cubicBezTo>
                    <a:cubicBezTo>
                      <a:pt x="64" y="182"/>
                      <a:pt x="69" y="171"/>
                      <a:pt x="89" y="168"/>
                    </a:cubicBezTo>
                    <a:cubicBezTo>
                      <a:pt x="103" y="166"/>
                      <a:pt x="116" y="167"/>
                      <a:pt x="130" y="171"/>
                    </a:cubicBezTo>
                    <a:cubicBezTo>
                      <a:pt x="139" y="174"/>
                      <a:pt x="148" y="176"/>
                      <a:pt x="163" y="174"/>
                    </a:cubicBezTo>
                    <a:cubicBezTo>
                      <a:pt x="176" y="173"/>
                      <a:pt x="181" y="169"/>
                      <a:pt x="198" y="169"/>
                    </a:cubicBezTo>
                    <a:cubicBezTo>
                      <a:pt x="209" y="169"/>
                      <a:pt x="220" y="176"/>
                      <a:pt x="219" y="182"/>
                    </a:cubicBezTo>
                    <a:cubicBezTo>
                      <a:pt x="219" y="188"/>
                      <a:pt x="208" y="194"/>
                      <a:pt x="201" y="195"/>
                    </a:cubicBezTo>
                    <a:cubicBezTo>
                      <a:pt x="185" y="195"/>
                      <a:pt x="189" y="194"/>
                      <a:pt x="174" y="194"/>
                    </a:cubicBezTo>
                    <a:cubicBezTo>
                      <a:pt x="156" y="194"/>
                      <a:pt x="155" y="197"/>
                      <a:pt x="144" y="202"/>
                    </a:cubicBezTo>
                    <a:cubicBezTo>
                      <a:pt x="155" y="205"/>
                      <a:pt x="162" y="209"/>
                      <a:pt x="177" y="217"/>
                    </a:cubicBezTo>
                    <a:cubicBezTo>
                      <a:pt x="193" y="215"/>
                      <a:pt x="209" y="217"/>
                      <a:pt x="223" y="218"/>
                    </a:cubicBezTo>
                    <a:cubicBezTo>
                      <a:pt x="235" y="215"/>
                      <a:pt x="241" y="210"/>
                      <a:pt x="255" y="209"/>
                    </a:cubicBezTo>
                    <a:cubicBezTo>
                      <a:pt x="264" y="202"/>
                      <a:pt x="276" y="191"/>
                      <a:pt x="287" y="193"/>
                    </a:cubicBezTo>
                    <a:cubicBezTo>
                      <a:pt x="293" y="194"/>
                      <a:pt x="300" y="201"/>
                      <a:pt x="300" y="201"/>
                    </a:cubicBezTo>
                    <a:close/>
                    <a:moveTo>
                      <a:pt x="34" y="173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34" y="240"/>
                      <a:pt x="34" y="240"/>
                      <a:pt x="34" y="240"/>
                    </a:cubicBezTo>
                    <a:cubicBezTo>
                      <a:pt x="37" y="240"/>
                      <a:pt x="39" y="238"/>
                      <a:pt x="39" y="235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39" y="175"/>
                      <a:pt x="37" y="173"/>
                      <a:pt x="34" y="173"/>
                    </a:cubicBezTo>
                    <a:close/>
                    <a:moveTo>
                      <a:pt x="246" y="24"/>
                    </a:moveTo>
                    <a:cubicBezTo>
                      <a:pt x="246" y="147"/>
                      <a:pt x="246" y="147"/>
                      <a:pt x="246" y="147"/>
                    </a:cubicBezTo>
                    <a:cubicBezTo>
                      <a:pt x="123" y="147"/>
                      <a:pt x="123" y="147"/>
                      <a:pt x="123" y="147"/>
                    </a:cubicBezTo>
                    <a:cubicBezTo>
                      <a:pt x="123" y="122"/>
                      <a:pt x="123" y="122"/>
                      <a:pt x="123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21" y="24"/>
                      <a:pt x="221" y="24"/>
                      <a:pt x="221" y="24"/>
                    </a:cubicBezTo>
                    <a:lnTo>
                      <a:pt x="246" y="24"/>
                    </a:lnTo>
                    <a:close/>
                    <a:moveTo>
                      <a:pt x="123" y="116"/>
                    </a:moveTo>
                    <a:cubicBezTo>
                      <a:pt x="123" y="24"/>
                      <a:pt x="123" y="24"/>
                      <a:pt x="123" y="24"/>
                    </a:cubicBezTo>
                    <a:cubicBezTo>
                      <a:pt x="215" y="24"/>
                      <a:pt x="215" y="24"/>
                      <a:pt x="215" y="24"/>
                    </a:cubicBezTo>
                    <a:cubicBezTo>
                      <a:pt x="215" y="6"/>
                      <a:pt x="215" y="6"/>
                      <a:pt x="215" y="6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05" y="116"/>
                      <a:pt x="105" y="116"/>
                      <a:pt x="105" y="116"/>
                    </a:cubicBezTo>
                    <a:lnTo>
                      <a:pt x="123" y="116"/>
                    </a:lnTo>
                    <a:close/>
                    <a:moveTo>
                      <a:pt x="224" y="85"/>
                    </a:moveTo>
                    <a:cubicBezTo>
                      <a:pt x="183" y="56"/>
                      <a:pt x="183" y="56"/>
                      <a:pt x="183" y="56"/>
                    </a:cubicBezTo>
                    <a:cubicBezTo>
                      <a:pt x="183" y="76"/>
                      <a:pt x="183" y="76"/>
                      <a:pt x="183" y="76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5" y="94"/>
                      <a:pt x="145" y="94"/>
                      <a:pt x="145" y="94"/>
                    </a:cubicBezTo>
                    <a:cubicBezTo>
                      <a:pt x="183" y="94"/>
                      <a:pt x="183" y="94"/>
                      <a:pt x="183" y="94"/>
                    </a:cubicBezTo>
                    <a:cubicBezTo>
                      <a:pt x="183" y="115"/>
                      <a:pt x="183" y="115"/>
                      <a:pt x="183" y="115"/>
                    </a:cubicBezTo>
                    <a:lnTo>
                      <a:pt x="224" y="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0" tIns="30246" rIns="60491" bIns="3024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72065">
                  <a:defRPr/>
                </a:pPr>
                <a:endParaRPr lang="en-US" sz="1176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7534381" y="5966126"/>
              <a:ext cx="2350008" cy="937539"/>
              <a:chOff x="7709962" y="1333920"/>
              <a:chExt cx="2303929" cy="937539"/>
            </a:xfrm>
          </p:grpSpPr>
          <p:sp>
            <p:nvSpPr>
              <p:cNvPr id="74" name="Rectangle 73"/>
              <p:cNvSpPr/>
              <p:nvPr/>
            </p:nvSpPr>
            <p:spPr bwMode="auto">
              <a:xfrm>
                <a:off x="7709962" y="1333920"/>
                <a:ext cx="2303929" cy="937539"/>
              </a:xfrm>
              <a:prstGeom prst="rect">
                <a:avLst/>
              </a:prstGeom>
              <a:solidFill>
                <a:srgbClr val="00205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7231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13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spc="-37">
                    <a:gradFill>
                      <a:gsLst>
                        <a:gs pos="1250">
                          <a:srgbClr val="FFFFFF"/>
                        </a:gs>
                        <a:gs pos="21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rPr>
                  <a:t>Central monitoring and Reporting</a:t>
                </a:r>
              </a:p>
            </p:txBody>
          </p:sp>
          <p:sp>
            <p:nvSpPr>
              <p:cNvPr id="75" name="Freeform 74"/>
              <p:cNvSpPr/>
              <p:nvPr/>
            </p:nvSpPr>
            <p:spPr bwMode="auto">
              <a:xfrm>
                <a:off x="7883284" y="1650093"/>
                <a:ext cx="488845" cy="296029"/>
              </a:xfrm>
              <a:custGeom>
                <a:avLst/>
                <a:gdLst>
                  <a:gd name="connsiteX0" fmla="*/ 0 w 1026319"/>
                  <a:gd name="connsiteY0" fmla="*/ 392906 h 621506"/>
                  <a:gd name="connsiteX1" fmla="*/ 147638 w 1026319"/>
                  <a:gd name="connsiteY1" fmla="*/ 392906 h 621506"/>
                  <a:gd name="connsiteX2" fmla="*/ 238125 w 1026319"/>
                  <a:gd name="connsiteY2" fmla="*/ 483393 h 621506"/>
                  <a:gd name="connsiteX3" fmla="*/ 383382 w 1026319"/>
                  <a:gd name="connsiteY3" fmla="*/ 0 h 621506"/>
                  <a:gd name="connsiteX4" fmla="*/ 435769 w 1026319"/>
                  <a:gd name="connsiteY4" fmla="*/ 326231 h 621506"/>
                  <a:gd name="connsiteX5" fmla="*/ 523875 w 1026319"/>
                  <a:gd name="connsiteY5" fmla="*/ 328612 h 621506"/>
                  <a:gd name="connsiteX6" fmla="*/ 571500 w 1026319"/>
                  <a:gd name="connsiteY6" fmla="*/ 273843 h 621506"/>
                  <a:gd name="connsiteX7" fmla="*/ 626269 w 1026319"/>
                  <a:gd name="connsiteY7" fmla="*/ 621506 h 621506"/>
                  <a:gd name="connsiteX8" fmla="*/ 812007 w 1026319"/>
                  <a:gd name="connsiteY8" fmla="*/ 150018 h 621506"/>
                  <a:gd name="connsiteX9" fmla="*/ 866775 w 1026319"/>
                  <a:gd name="connsiteY9" fmla="*/ 397668 h 621506"/>
                  <a:gd name="connsiteX10" fmla="*/ 1026319 w 1026319"/>
                  <a:gd name="connsiteY10" fmla="*/ 397668 h 621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6319" h="621506">
                    <a:moveTo>
                      <a:pt x="0" y="392906"/>
                    </a:moveTo>
                    <a:lnTo>
                      <a:pt x="147638" y="392906"/>
                    </a:lnTo>
                    <a:lnTo>
                      <a:pt x="238125" y="483393"/>
                    </a:lnTo>
                    <a:lnTo>
                      <a:pt x="383382" y="0"/>
                    </a:lnTo>
                    <a:lnTo>
                      <a:pt x="435769" y="326231"/>
                    </a:lnTo>
                    <a:lnTo>
                      <a:pt x="523875" y="328612"/>
                    </a:lnTo>
                    <a:lnTo>
                      <a:pt x="571500" y="273843"/>
                    </a:lnTo>
                    <a:lnTo>
                      <a:pt x="626269" y="621506"/>
                    </a:lnTo>
                    <a:lnTo>
                      <a:pt x="812007" y="150018"/>
                    </a:lnTo>
                    <a:lnTo>
                      <a:pt x="866775" y="397668"/>
                    </a:lnTo>
                    <a:lnTo>
                      <a:pt x="1026319" y="397668"/>
                    </a:lnTo>
                  </a:path>
                </a:pathLst>
              </a:custGeom>
              <a:noFill/>
              <a:ln w="28575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672358">
                  <a:defRPr/>
                </a:pPr>
                <a:endParaRPr lang="en-US" sz="1324" kern="0">
                  <a:solidFill>
                    <a:srgbClr val="EFEFEF"/>
                  </a:solidFill>
                  <a:latin typeface="Segoe UI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49022" y="5966126"/>
              <a:ext cx="2350008" cy="937539"/>
              <a:chOff x="-1940" y="6109124"/>
              <a:chExt cx="2350008" cy="937539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-1940" y="6109124"/>
                <a:ext cx="2350008" cy="937539"/>
              </a:xfrm>
              <a:prstGeom prst="rect">
                <a:avLst/>
              </a:prstGeom>
              <a:solidFill>
                <a:srgbClr val="00205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7231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13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spc="-37">
                    <a:gradFill>
                      <a:gsLst>
                        <a:gs pos="1250">
                          <a:srgbClr val="FFFFFF"/>
                        </a:gs>
                        <a:gs pos="21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rPr>
                  <a:t>Private Cloud protection at scale</a:t>
                </a: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122849" y="6392717"/>
                <a:ext cx="628809" cy="395822"/>
                <a:chOff x="8842912" y="4247577"/>
                <a:chExt cx="800417" cy="395822"/>
              </a:xfrm>
              <a:solidFill>
                <a:schemeClr val="tx1"/>
              </a:solidFill>
            </p:grpSpPr>
            <p:sp>
              <p:nvSpPr>
                <p:cNvPr id="77" name="Freeform 5"/>
                <p:cNvSpPr>
                  <a:spLocks noChangeAspect="1"/>
                </p:cNvSpPr>
                <p:nvPr/>
              </p:nvSpPr>
              <p:spPr bwMode="auto">
                <a:xfrm rot="5400000" flipH="1" flipV="1">
                  <a:off x="8881792" y="4208697"/>
                  <a:ext cx="395822" cy="473582"/>
                </a:xfrm>
                <a:custGeom>
                  <a:avLst/>
                  <a:gdLst>
                    <a:gd name="T0" fmla="*/ 789 w 789"/>
                    <a:gd name="T1" fmla="*/ 276 h 944"/>
                    <a:gd name="T2" fmla="*/ 789 w 789"/>
                    <a:gd name="T3" fmla="*/ 0 h 944"/>
                    <a:gd name="T4" fmla="*/ 513 w 789"/>
                    <a:gd name="T5" fmla="*/ 0 h 944"/>
                    <a:gd name="T6" fmla="*/ 513 w 789"/>
                    <a:gd name="T7" fmla="*/ 113 h 944"/>
                    <a:gd name="T8" fmla="*/ 418 w 789"/>
                    <a:gd name="T9" fmla="*/ 113 h 944"/>
                    <a:gd name="T10" fmla="*/ 418 w 789"/>
                    <a:gd name="T11" fmla="*/ 4 h 944"/>
                    <a:gd name="T12" fmla="*/ 371 w 789"/>
                    <a:gd name="T13" fmla="*/ 4 h 944"/>
                    <a:gd name="T14" fmla="*/ 371 w 789"/>
                    <a:gd name="T15" fmla="*/ 451 h 944"/>
                    <a:gd name="T16" fmla="*/ 277 w 789"/>
                    <a:gd name="T17" fmla="*/ 451 h 944"/>
                    <a:gd name="T18" fmla="*/ 277 w 789"/>
                    <a:gd name="T19" fmla="*/ 335 h 944"/>
                    <a:gd name="T20" fmla="*/ 0 w 789"/>
                    <a:gd name="T21" fmla="*/ 335 h 944"/>
                    <a:gd name="T22" fmla="*/ 0 w 789"/>
                    <a:gd name="T23" fmla="*/ 611 h 944"/>
                    <a:gd name="T24" fmla="*/ 277 w 789"/>
                    <a:gd name="T25" fmla="*/ 611 h 944"/>
                    <a:gd name="T26" fmla="*/ 277 w 789"/>
                    <a:gd name="T27" fmla="*/ 498 h 944"/>
                    <a:gd name="T28" fmla="*/ 371 w 789"/>
                    <a:gd name="T29" fmla="*/ 498 h 944"/>
                    <a:gd name="T30" fmla="*/ 371 w 789"/>
                    <a:gd name="T31" fmla="*/ 944 h 944"/>
                    <a:gd name="T32" fmla="*/ 418 w 789"/>
                    <a:gd name="T33" fmla="*/ 944 h 944"/>
                    <a:gd name="T34" fmla="*/ 418 w 789"/>
                    <a:gd name="T35" fmla="*/ 831 h 944"/>
                    <a:gd name="T36" fmla="*/ 513 w 789"/>
                    <a:gd name="T37" fmla="*/ 831 h 944"/>
                    <a:gd name="T38" fmla="*/ 513 w 789"/>
                    <a:gd name="T39" fmla="*/ 944 h 944"/>
                    <a:gd name="T40" fmla="*/ 789 w 789"/>
                    <a:gd name="T41" fmla="*/ 944 h 944"/>
                    <a:gd name="T42" fmla="*/ 789 w 789"/>
                    <a:gd name="T43" fmla="*/ 668 h 944"/>
                    <a:gd name="T44" fmla="*/ 513 w 789"/>
                    <a:gd name="T45" fmla="*/ 668 h 944"/>
                    <a:gd name="T46" fmla="*/ 513 w 789"/>
                    <a:gd name="T47" fmla="*/ 781 h 944"/>
                    <a:gd name="T48" fmla="*/ 418 w 789"/>
                    <a:gd name="T49" fmla="*/ 781 h 944"/>
                    <a:gd name="T50" fmla="*/ 418 w 789"/>
                    <a:gd name="T51" fmla="*/ 163 h 944"/>
                    <a:gd name="T52" fmla="*/ 513 w 789"/>
                    <a:gd name="T53" fmla="*/ 163 h 944"/>
                    <a:gd name="T54" fmla="*/ 513 w 789"/>
                    <a:gd name="T55" fmla="*/ 276 h 944"/>
                    <a:gd name="T56" fmla="*/ 789 w 789"/>
                    <a:gd name="T57" fmla="*/ 276 h 9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89" h="944">
                      <a:moveTo>
                        <a:pt x="789" y="276"/>
                      </a:moveTo>
                      <a:lnTo>
                        <a:pt x="789" y="0"/>
                      </a:lnTo>
                      <a:lnTo>
                        <a:pt x="513" y="0"/>
                      </a:lnTo>
                      <a:lnTo>
                        <a:pt x="513" y="113"/>
                      </a:lnTo>
                      <a:lnTo>
                        <a:pt x="418" y="113"/>
                      </a:lnTo>
                      <a:lnTo>
                        <a:pt x="418" y="4"/>
                      </a:lnTo>
                      <a:lnTo>
                        <a:pt x="371" y="4"/>
                      </a:lnTo>
                      <a:lnTo>
                        <a:pt x="371" y="451"/>
                      </a:lnTo>
                      <a:lnTo>
                        <a:pt x="277" y="451"/>
                      </a:lnTo>
                      <a:lnTo>
                        <a:pt x="277" y="335"/>
                      </a:lnTo>
                      <a:lnTo>
                        <a:pt x="0" y="335"/>
                      </a:lnTo>
                      <a:lnTo>
                        <a:pt x="0" y="611"/>
                      </a:lnTo>
                      <a:lnTo>
                        <a:pt x="277" y="611"/>
                      </a:lnTo>
                      <a:lnTo>
                        <a:pt x="277" y="498"/>
                      </a:lnTo>
                      <a:lnTo>
                        <a:pt x="371" y="498"/>
                      </a:lnTo>
                      <a:lnTo>
                        <a:pt x="371" y="944"/>
                      </a:lnTo>
                      <a:lnTo>
                        <a:pt x="418" y="944"/>
                      </a:lnTo>
                      <a:lnTo>
                        <a:pt x="418" y="831"/>
                      </a:lnTo>
                      <a:lnTo>
                        <a:pt x="513" y="831"/>
                      </a:lnTo>
                      <a:lnTo>
                        <a:pt x="513" y="944"/>
                      </a:lnTo>
                      <a:lnTo>
                        <a:pt x="789" y="944"/>
                      </a:lnTo>
                      <a:lnTo>
                        <a:pt x="789" y="668"/>
                      </a:lnTo>
                      <a:lnTo>
                        <a:pt x="513" y="668"/>
                      </a:lnTo>
                      <a:lnTo>
                        <a:pt x="513" y="781"/>
                      </a:lnTo>
                      <a:lnTo>
                        <a:pt x="418" y="781"/>
                      </a:lnTo>
                      <a:lnTo>
                        <a:pt x="418" y="163"/>
                      </a:lnTo>
                      <a:lnTo>
                        <a:pt x="513" y="163"/>
                      </a:lnTo>
                      <a:lnTo>
                        <a:pt x="513" y="276"/>
                      </a:lnTo>
                      <a:lnTo>
                        <a:pt x="789" y="2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1">
                    <a:defRPr/>
                  </a:pPr>
                  <a:endParaRPr lang="en-US" sz="125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78" name="Freeform 5"/>
                <p:cNvSpPr>
                  <a:spLocks noChangeAspect="1"/>
                </p:cNvSpPr>
                <p:nvPr/>
              </p:nvSpPr>
              <p:spPr bwMode="auto">
                <a:xfrm rot="5400000" flipH="1" flipV="1">
                  <a:off x="9208627" y="4208697"/>
                  <a:ext cx="395822" cy="473582"/>
                </a:xfrm>
                <a:custGeom>
                  <a:avLst/>
                  <a:gdLst>
                    <a:gd name="T0" fmla="*/ 789 w 789"/>
                    <a:gd name="T1" fmla="*/ 276 h 944"/>
                    <a:gd name="T2" fmla="*/ 789 w 789"/>
                    <a:gd name="T3" fmla="*/ 0 h 944"/>
                    <a:gd name="T4" fmla="*/ 513 w 789"/>
                    <a:gd name="T5" fmla="*/ 0 h 944"/>
                    <a:gd name="T6" fmla="*/ 513 w 789"/>
                    <a:gd name="T7" fmla="*/ 113 h 944"/>
                    <a:gd name="T8" fmla="*/ 418 w 789"/>
                    <a:gd name="T9" fmla="*/ 113 h 944"/>
                    <a:gd name="T10" fmla="*/ 418 w 789"/>
                    <a:gd name="T11" fmla="*/ 4 h 944"/>
                    <a:gd name="T12" fmla="*/ 371 w 789"/>
                    <a:gd name="T13" fmla="*/ 4 h 944"/>
                    <a:gd name="T14" fmla="*/ 371 w 789"/>
                    <a:gd name="T15" fmla="*/ 451 h 944"/>
                    <a:gd name="T16" fmla="*/ 277 w 789"/>
                    <a:gd name="T17" fmla="*/ 451 h 944"/>
                    <a:gd name="T18" fmla="*/ 277 w 789"/>
                    <a:gd name="T19" fmla="*/ 335 h 944"/>
                    <a:gd name="T20" fmla="*/ 0 w 789"/>
                    <a:gd name="T21" fmla="*/ 335 h 944"/>
                    <a:gd name="T22" fmla="*/ 0 w 789"/>
                    <a:gd name="T23" fmla="*/ 611 h 944"/>
                    <a:gd name="T24" fmla="*/ 277 w 789"/>
                    <a:gd name="T25" fmla="*/ 611 h 944"/>
                    <a:gd name="T26" fmla="*/ 277 w 789"/>
                    <a:gd name="T27" fmla="*/ 498 h 944"/>
                    <a:gd name="T28" fmla="*/ 371 w 789"/>
                    <a:gd name="T29" fmla="*/ 498 h 944"/>
                    <a:gd name="T30" fmla="*/ 371 w 789"/>
                    <a:gd name="T31" fmla="*/ 944 h 944"/>
                    <a:gd name="T32" fmla="*/ 418 w 789"/>
                    <a:gd name="T33" fmla="*/ 944 h 944"/>
                    <a:gd name="T34" fmla="*/ 418 w 789"/>
                    <a:gd name="T35" fmla="*/ 831 h 944"/>
                    <a:gd name="T36" fmla="*/ 513 w 789"/>
                    <a:gd name="T37" fmla="*/ 831 h 944"/>
                    <a:gd name="T38" fmla="*/ 513 w 789"/>
                    <a:gd name="T39" fmla="*/ 944 h 944"/>
                    <a:gd name="T40" fmla="*/ 789 w 789"/>
                    <a:gd name="T41" fmla="*/ 944 h 944"/>
                    <a:gd name="T42" fmla="*/ 789 w 789"/>
                    <a:gd name="T43" fmla="*/ 668 h 944"/>
                    <a:gd name="T44" fmla="*/ 513 w 789"/>
                    <a:gd name="T45" fmla="*/ 668 h 944"/>
                    <a:gd name="T46" fmla="*/ 513 w 789"/>
                    <a:gd name="T47" fmla="*/ 781 h 944"/>
                    <a:gd name="T48" fmla="*/ 418 w 789"/>
                    <a:gd name="T49" fmla="*/ 781 h 944"/>
                    <a:gd name="T50" fmla="*/ 418 w 789"/>
                    <a:gd name="T51" fmla="*/ 163 h 944"/>
                    <a:gd name="T52" fmla="*/ 513 w 789"/>
                    <a:gd name="T53" fmla="*/ 163 h 944"/>
                    <a:gd name="T54" fmla="*/ 513 w 789"/>
                    <a:gd name="T55" fmla="*/ 276 h 944"/>
                    <a:gd name="T56" fmla="*/ 789 w 789"/>
                    <a:gd name="T57" fmla="*/ 276 h 9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89" h="944">
                      <a:moveTo>
                        <a:pt x="789" y="276"/>
                      </a:moveTo>
                      <a:lnTo>
                        <a:pt x="789" y="0"/>
                      </a:lnTo>
                      <a:lnTo>
                        <a:pt x="513" y="0"/>
                      </a:lnTo>
                      <a:lnTo>
                        <a:pt x="513" y="113"/>
                      </a:lnTo>
                      <a:lnTo>
                        <a:pt x="418" y="113"/>
                      </a:lnTo>
                      <a:lnTo>
                        <a:pt x="418" y="4"/>
                      </a:lnTo>
                      <a:lnTo>
                        <a:pt x="371" y="4"/>
                      </a:lnTo>
                      <a:lnTo>
                        <a:pt x="371" y="451"/>
                      </a:lnTo>
                      <a:lnTo>
                        <a:pt x="277" y="451"/>
                      </a:lnTo>
                      <a:lnTo>
                        <a:pt x="277" y="335"/>
                      </a:lnTo>
                      <a:lnTo>
                        <a:pt x="0" y="335"/>
                      </a:lnTo>
                      <a:lnTo>
                        <a:pt x="0" y="611"/>
                      </a:lnTo>
                      <a:lnTo>
                        <a:pt x="277" y="611"/>
                      </a:lnTo>
                      <a:lnTo>
                        <a:pt x="277" y="498"/>
                      </a:lnTo>
                      <a:lnTo>
                        <a:pt x="371" y="498"/>
                      </a:lnTo>
                      <a:lnTo>
                        <a:pt x="371" y="944"/>
                      </a:lnTo>
                      <a:lnTo>
                        <a:pt x="418" y="944"/>
                      </a:lnTo>
                      <a:lnTo>
                        <a:pt x="418" y="831"/>
                      </a:lnTo>
                      <a:lnTo>
                        <a:pt x="513" y="831"/>
                      </a:lnTo>
                      <a:lnTo>
                        <a:pt x="513" y="944"/>
                      </a:lnTo>
                      <a:lnTo>
                        <a:pt x="789" y="944"/>
                      </a:lnTo>
                      <a:lnTo>
                        <a:pt x="789" y="668"/>
                      </a:lnTo>
                      <a:lnTo>
                        <a:pt x="513" y="668"/>
                      </a:lnTo>
                      <a:lnTo>
                        <a:pt x="513" y="781"/>
                      </a:lnTo>
                      <a:lnTo>
                        <a:pt x="418" y="781"/>
                      </a:lnTo>
                      <a:lnTo>
                        <a:pt x="418" y="163"/>
                      </a:lnTo>
                      <a:lnTo>
                        <a:pt x="513" y="163"/>
                      </a:lnTo>
                      <a:lnTo>
                        <a:pt x="513" y="276"/>
                      </a:lnTo>
                      <a:lnTo>
                        <a:pt x="789" y="2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31">
                    <a:defRPr/>
                  </a:pPr>
                  <a:endParaRPr lang="en-US" sz="125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9986038" y="5966126"/>
              <a:ext cx="2350008" cy="937539"/>
              <a:chOff x="9659429" y="6088062"/>
              <a:chExt cx="2350008" cy="937539"/>
            </a:xfrm>
          </p:grpSpPr>
          <p:sp>
            <p:nvSpPr>
              <p:cNvPr id="67" name="Rectangle 66"/>
              <p:cNvSpPr/>
              <p:nvPr/>
            </p:nvSpPr>
            <p:spPr bwMode="auto">
              <a:xfrm>
                <a:off x="9659429" y="6088062"/>
                <a:ext cx="2350008" cy="937539"/>
              </a:xfrm>
              <a:prstGeom prst="rect">
                <a:avLst/>
              </a:prstGeom>
              <a:solidFill>
                <a:srgbClr val="00205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7231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13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spc="-37">
                    <a:gradFill>
                      <a:gsLst>
                        <a:gs pos="1250">
                          <a:srgbClr val="FFFFFF"/>
                        </a:gs>
                        <a:gs pos="21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rPr>
                  <a:t>Automation</a:t>
                </a:r>
              </a:p>
            </p:txBody>
          </p:sp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28117" y="6204897"/>
                <a:ext cx="644953" cy="6449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5" name="Group 44"/>
            <p:cNvGrpSpPr/>
            <p:nvPr/>
          </p:nvGrpSpPr>
          <p:grpSpPr>
            <a:xfrm>
              <a:off x="2545275" y="5966126"/>
              <a:ext cx="2350008" cy="937539"/>
              <a:chOff x="2547529" y="6099727"/>
              <a:chExt cx="2350008" cy="937539"/>
            </a:xfrm>
          </p:grpSpPr>
          <p:sp>
            <p:nvSpPr>
              <p:cNvPr id="69" name="Rectangle 68"/>
              <p:cNvSpPr/>
              <p:nvPr/>
            </p:nvSpPr>
            <p:spPr bwMode="auto">
              <a:xfrm>
                <a:off x="2547529" y="6099727"/>
                <a:ext cx="2350008" cy="937539"/>
              </a:xfrm>
              <a:prstGeom prst="rect">
                <a:avLst/>
              </a:prstGeom>
              <a:solidFill>
                <a:srgbClr val="00205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7231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7213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spc="-37">
                    <a:gradFill>
                      <a:gsLst>
                        <a:gs pos="1250">
                          <a:srgbClr val="FFFFFF"/>
                        </a:gs>
                        <a:gs pos="21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</a:rPr>
                  <a:t>Cloud Integrated Backup</a:t>
                </a:r>
              </a:p>
            </p:txBody>
          </p:sp>
          <p:sp>
            <p:nvSpPr>
              <p:cNvPr id="110" name="Freeform 5"/>
              <p:cNvSpPr>
                <a:spLocks noChangeAspect="1" noEditPoints="1"/>
              </p:cNvSpPr>
              <p:nvPr/>
            </p:nvSpPr>
            <p:spPr bwMode="black">
              <a:xfrm>
                <a:off x="2625210" y="6386345"/>
                <a:ext cx="548640" cy="341312"/>
              </a:xfrm>
              <a:custGeom>
                <a:avLst/>
                <a:gdLst>
                  <a:gd name="T0" fmla="*/ 997 w 1058"/>
                  <a:gd name="T1" fmla="*/ 289 h 657"/>
                  <a:gd name="T2" fmla="*/ 903 w 1058"/>
                  <a:gd name="T3" fmla="*/ 232 h 657"/>
                  <a:gd name="T4" fmla="*/ 903 w 1058"/>
                  <a:gd name="T5" fmla="*/ 216 h 657"/>
                  <a:gd name="T6" fmla="*/ 843 w 1058"/>
                  <a:gd name="T7" fmla="*/ 65 h 657"/>
                  <a:gd name="T8" fmla="*/ 693 w 1058"/>
                  <a:gd name="T9" fmla="*/ 0 h 657"/>
                  <a:gd name="T10" fmla="*/ 508 w 1058"/>
                  <a:gd name="T11" fmla="*/ 105 h 657"/>
                  <a:gd name="T12" fmla="*/ 425 w 1058"/>
                  <a:gd name="T13" fmla="*/ 89 h 657"/>
                  <a:gd name="T14" fmla="*/ 276 w 1058"/>
                  <a:gd name="T15" fmla="*/ 147 h 657"/>
                  <a:gd name="T16" fmla="*/ 224 w 1058"/>
                  <a:gd name="T17" fmla="*/ 224 h 657"/>
                  <a:gd name="T18" fmla="*/ 215 w 1058"/>
                  <a:gd name="T19" fmla="*/ 224 h 657"/>
                  <a:gd name="T20" fmla="*/ 64 w 1058"/>
                  <a:gd name="T21" fmla="*/ 288 h 657"/>
                  <a:gd name="T22" fmla="*/ 0 w 1058"/>
                  <a:gd name="T23" fmla="*/ 440 h 657"/>
                  <a:gd name="T24" fmla="*/ 64 w 1058"/>
                  <a:gd name="T25" fmla="*/ 592 h 657"/>
                  <a:gd name="T26" fmla="*/ 215 w 1058"/>
                  <a:gd name="T27" fmla="*/ 657 h 657"/>
                  <a:gd name="T28" fmla="*/ 843 w 1058"/>
                  <a:gd name="T29" fmla="*/ 657 h 657"/>
                  <a:gd name="T30" fmla="*/ 997 w 1058"/>
                  <a:gd name="T31" fmla="*/ 592 h 657"/>
                  <a:gd name="T32" fmla="*/ 1058 w 1058"/>
                  <a:gd name="T33" fmla="*/ 440 h 657"/>
                  <a:gd name="T34" fmla="*/ 997 w 1058"/>
                  <a:gd name="T35" fmla="*/ 289 h 657"/>
                  <a:gd name="T36" fmla="*/ 843 w 1058"/>
                  <a:gd name="T37" fmla="*/ 597 h 657"/>
                  <a:gd name="T38" fmla="*/ 692 w 1058"/>
                  <a:gd name="T39" fmla="*/ 597 h 657"/>
                  <a:gd name="T40" fmla="*/ 692 w 1058"/>
                  <a:gd name="T41" fmla="*/ 437 h 657"/>
                  <a:gd name="T42" fmla="*/ 777 w 1058"/>
                  <a:gd name="T43" fmla="*/ 437 h 657"/>
                  <a:gd name="T44" fmla="*/ 607 w 1058"/>
                  <a:gd name="T45" fmla="*/ 220 h 657"/>
                  <a:gd name="T46" fmla="*/ 438 w 1058"/>
                  <a:gd name="T47" fmla="*/ 437 h 657"/>
                  <a:gd name="T48" fmla="*/ 523 w 1058"/>
                  <a:gd name="T49" fmla="*/ 437 h 657"/>
                  <a:gd name="T50" fmla="*/ 523 w 1058"/>
                  <a:gd name="T51" fmla="*/ 597 h 657"/>
                  <a:gd name="T52" fmla="*/ 215 w 1058"/>
                  <a:gd name="T53" fmla="*/ 597 h 657"/>
                  <a:gd name="T54" fmla="*/ 60 w 1058"/>
                  <a:gd name="T55" fmla="*/ 440 h 657"/>
                  <a:gd name="T56" fmla="*/ 215 w 1058"/>
                  <a:gd name="T57" fmla="*/ 284 h 657"/>
                  <a:gd name="T58" fmla="*/ 270 w 1058"/>
                  <a:gd name="T59" fmla="*/ 297 h 657"/>
                  <a:gd name="T60" fmla="*/ 425 w 1058"/>
                  <a:gd name="T61" fmla="*/ 149 h 657"/>
                  <a:gd name="T62" fmla="*/ 538 w 1058"/>
                  <a:gd name="T63" fmla="*/ 199 h 657"/>
                  <a:gd name="T64" fmla="*/ 693 w 1058"/>
                  <a:gd name="T65" fmla="*/ 60 h 657"/>
                  <a:gd name="T66" fmla="*/ 843 w 1058"/>
                  <a:gd name="T67" fmla="*/ 216 h 657"/>
                  <a:gd name="T68" fmla="*/ 831 w 1058"/>
                  <a:gd name="T69" fmla="*/ 288 h 657"/>
                  <a:gd name="T70" fmla="*/ 843 w 1058"/>
                  <a:gd name="T71" fmla="*/ 284 h 657"/>
                  <a:gd name="T72" fmla="*/ 998 w 1058"/>
                  <a:gd name="T73" fmla="*/ 440 h 657"/>
                  <a:gd name="T74" fmla="*/ 843 w 1058"/>
                  <a:gd name="T75" fmla="*/ 597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58" h="657">
                    <a:moveTo>
                      <a:pt x="997" y="289"/>
                    </a:moveTo>
                    <a:cubicBezTo>
                      <a:pt x="970" y="261"/>
                      <a:pt x="938" y="242"/>
                      <a:pt x="903" y="232"/>
                    </a:cubicBezTo>
                    <a:cubicBezTo>
                      <a:pt x="903" y="227"/>
                      <a:pt x="903" y="222"/>
                      <a:pt x="903" y="216"/>
                    </a:cubicBezTo>
                    <a:cubicBezTo>
                      <a:pt x="903" y="160"/>
                      <a:pt x="882" y="106"/>
                      <a:pt x="843" y="65"/>
                    </a:cubicBezTo>
                    <a:cubicBezTo>
                      <a:pt x="803" y="23"/>
                      <a:pt x="749" y="0"/>
                      <a:pt x="693" y="0"/>
                    </a:cubicBezTo>
                    <a:cubicBezTo>
                      <a:pt x="616" y="0"/>
                      <a:pt x="547" y="42"/>
                      <a:pt x="508" y="105"/>
                    </a:cubicBezTo>
                    <a:cubicBezTo>
                      <a:pt x="483" y="94"/>
                      <a:pt x="454" y="89"/>
                      <a:pt x="425" y="89"/>
                    </a:cubicBezTo>
                    <a:cubicBezTo>
                      <a:pt x="368" y="89"/>
                      <a:pt x="316" y="110"/>
                      <a:pt x="276" y="147"/>
                    </a:cubicBezTo>
                    <a:cubicBezTo>
                      <a:pt x="253" y="169"/>
                      <a:pt x="236" y="195"/>
                      <a:pt x="224" y="224"/>
                    </a:cubicBezTo>
                    <a:cubicBezTo>
                      <a:pt x="221" y="224"/>
                      <a:pt x="218" y="224"/>
                      <a:pt x="215" y="224"/>
                    </a:cubicBezTo>
                    <a:cubicBezTo>
                      <a:pt x="159" y="224"/>
                      <a:pt x="105" y="247"/>
                      <a:pt x="64" y="288"/>
                    </a:cubicBezTo>
                    <a:cubicBezTo>
                      <a:pt x="23" y="329"/>
                      <a:pt x="0" y="383"/>
                      <a:pt x="0" y="440"/>
                    </a:cubicBezTo>
                    <a:cubicBezTo>
                      <a:pt x="0" y="497"/>
                      <a:pt x="23" y="551"/>
                      <a:pt x="64" y="592"/>
                    </a:cubicBezTo>
                    <a:cubicBezTo>
                      <a:pt x="105" y="634"/>
                      <a:pt x="159" y="657"/>
                      <a:pt x="215" y="657"/>
                    </a:cubicBezTo>
                    <a:cubicBezTo>
                      <a:pt x="843" y="657"/>
                      <a:pt x="843" y="657"/>
                      <a:pt x="843" y="657"/>
                    </a:cubicBezTo>
                    <a:cubicBezTo>
                      <a:pt x="902" y="657"/>
                      <a:pt x="956" y="634"/>
                      <a:pt x="997" y="592"/>
                    </a:cubicBezTo>
                    <a:cubicBezTo>
                      <a:pt x="1036" y="551"/>
                      <a:pt x="1058" y="497"/>
                      <a:pt x="1058" y="440"/>
                    </a:cubicBezTo>
                    <a:cubicBezTo>
                      <a:pt x="1058" y="383"/>
                      <a:pt x="1036" y="329"/>
                      <a:pt x="997" y="289"/>
                    </a:cubicBezTo>
                    <a:close/>
                    <a:moveTo>
                      <a:pt x="843" y="597"/>
                    </a:moveTo>
                    <a:cubicBezTo>
                      <a:pt x="843" y="597"/>
                      <a:pt x="843" y="597"/>
                      <a:pt x="692" y="597"/>
                    </a:cubicBezTo>
                    <a:cubicBezTo>
                      <a:pt x="692" y="437"/>
                      <a:pt x="692" y="437"/>
                      <a:pt x="692" y="437"/>
                    </a:cubicBezTo>
                    <a:cubicBezTo>
                      <a:pt x="777" y="437"/>
                      <a:pt x="777" y="437"/>
                      <a:pt x="777" y="437"/>
                    </a:cubicBezTo>
                    <a:cubicBezTo>
                      <a:pt x="607" y="220"/>
                      <a:pt x="607" y="220"/>
                      <a:pt x="607" y="220"/>
                    </a:cubicBezTo>
                    <a:cubicBezTo>
                      <a:pt x="438" y="437"/>
                      <a:pt x="438" y="437"/>
                      <a:pt x="438" y="437"/>
                    </a:cubicBezTo>
                    <a:cubicBezTo>
                      <a:pt x="523" y="437"/>
                      <a:pt x="523" y="437"/>
                      <a:pt x="523" y="437"/>
                    </a:cubicBezTo>
                    <a:cubicBezTo>
                      <a:pt x="523" y="597"/>
                      <a:pt x="523" y="597"/>
                      <a:pt x="523" y="597"/>
                    </a:cubicBezTo>
                    <a:cubicBezTo>
                      <a:pt x="442" y="597"/>
                      <a:pt x="341" y="597"/>
                      <a:pt x="215" y="597"/>
                    </a:cubicBezTo>
                    <a:cubicBezTo>
                      <a:pt x="131" y="597"/>
                      <a:pt x="60" y="525"/>
                      <a:pt x="60" y="440"/>
                    </a:cubicBezTo>
                    <a:cubicBezTo>
                      <a:pt x="60" y="356"/>
                      <a:pt x="131" y="284"/>
                      <a:pt x="215" y="284"/>
                    </a:cubicBezTo>
                    <a:cubicBezTo>
                      <a:pt x="236" y="284"/>
                      <a:pt x="253" y="288"/>
                      <a:pt x="270" y="297"/>
                    </a:cubicBezTo>
                    <a:cubicBezTo>
                      <a:pt x="274" y="212"/>
                      <a:pt x="341" y="149"/>
                      <a:pt x="425" y="149"/>
                    </a:cubicBezTo>
                    <a:cubicBezTo>
                      <a:pt x="471" y="149"/>
                      <a:pt x="508" y="166"/>
                      <a:pt x="538" y="199"/>
                    </a:cubicBezTo>
                    <a:cubicBezTo>
                      <a:pt x="546" y="123"/>
                      <a:pt x="613" y="60"/>
                      <a:pt x="693" y="60"/>
                    </a:cubicBezTo>
                    <a:cubicBezTo>
                      <a:pt x="776" y="60"/>
                      <a:pt x="843" y="132"/>
                      <a:pt x="843" y="216"/>
                    </a:cubicBezTo>
                    <a:cubicBezTo>
                      <a:pt x="843" y="242"/>
                      <a:pt x="839" y="267"/>
                      <a:pt x="831" y="288"/>
                    </a:cubicBezTo>
                    <a:cubicBezTo>
                      <a:pt x="835" y="284"/>
                      <a:pt x="839" y="284"/>
                      <a:pt x="843" y="284"/>
                    </a:cubicBezTo>
                    <a:cubicBezTo>
                      <a:pt x="931" y="284"/>
                      <a:pt x="998" y="356"/>
                      <a:pt x="998" y="440"/>
                    </a:cubicBezTo>
                    <a:cubicBezTo>
                      <a:pt x="998" y="525"/>
                      <a:pt x="931" y="597"/>
                      <a:pt x="843" y="5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34892" tIns="17446" rIns="34892" bIns="17446" numCol="1" anchor="t" anchorCtr="0" compatLnSpc="1">
                <a:prstTxWarp prst="textNoShape">
                  <a:avLst/>
                </a:prstTxWarp>
              </a:bodyPr>
              <a:lstStyle/>
              <a:p>
                <a:pPr defTabSz="355932">
                  <a:defRPr/>
                </a:pPr>
                <a:endParaRPr lang="en-US" sz="687">
                  <a:solidFill>
                    <a:srgbClr val="505050"/>
                  </a:solidFill>
                  <a:latin typeface="Calibri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33850" y="2573211"/>
            <a:ext cx="5300345" cy="1618934"/>
          </a:xfrm>
          <a:prstGeom prst="rect">
            <a:avLst/>
          </a:prstGeom>
          <a:noFill/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45">
              <a:defRPr/>
            </a:pPr>
            <a:endParaRPr lang="en-US" sz="1324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5589" y="2809698"/>
            <a:ext cx="2729427" cy="726120"/>
            <a:chOff x="48403" y="3820886"/>
            <a:chExt cx="3712210" cy="987573"/>
          </a:xfrm>
        </p:grpSpPr>
        <p:grpSp>
          <p:nvGrpSpPr>
            <p:cNvPr id="16" name="Group 15"/>
            <p:cNvGrpSpPr/>
            <p:nvPr/>
          </p:nvGrpSpPr>
          <p:grpSpPr>
            <a:xfrm>
              <a:off x="48403" y="3820886"/>
              <a:ext cx="3712210" cy="987573"/>
              <a:chOff x="3031148" y="4342709"/>
              <a:chExt cx="3712210" cy="987573"/>
            </a:xfrm>
          </p:grpSpPr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7" cstate="hqprint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2463" y="4342709"/>
                <a:ext cx="465464" cy="465464"/>
              </a:xfrm>
              <a:prstGeom prst="rect">
                <a:avLst/>
              </a:prstGeom>
              <a:noFill/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5244" y="4348973"/>
                <a:ext cx="470409" cy="470409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178" y="4362657"/>
                <a:ext cx="456725" cy="456725"/>
              </a:xfrm>
              <a:prstGeom prst="rect">
                <a:avLst/>
              </a:prstGeom>
            </p:spPr>
          </p:pic>
          <p:sp>
            <p:nvSpPr>
              <p:cNvPr id="141" name="TextBox 140"/>
              <p:cNvSpPr txBox="1"/>
              <p:nvPr/>
            </p:nvSpPr>
            <p:spPr bwMode="auto">
              <a:xfrm>
                <a:off x="5637907" y="4783518"/>
                <a:ext cx="1105451" cy="340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  </a:ext>
              </a:extLst>
            </p:spPr>
            <p:txBody>
              <a:bodyPr vert="horz" wrap="square" lIns="68570" tIns="34285" rIns="68570" bIns="34285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739">
                  <a:defRPr/>
                </a:pPr>
                <a:r>
                  <a:rPr lang="en-US" sz="1176" kern="0">
                    <a:solidFill>
                      <a:srgbClr val="000000"/>
                    </a:solidFill>
                    <a:latin typeface="Calibri"/>
                  </a:rPr>
                  <a:t>File Server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 bwMode="auto">
              <a:xfrm>
                <a:off x="4622065" y="4780487"/>
                <a:ext cx="1200785" cy="340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  </a:ext>
              </a:extLst>
            </p:spPr>
            <p:txBody>
              <a:bodyPr vert="horz" wrap="square" lIns="68570" tIns="34285" rIns="68570" bIns="34285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739">
                  <a:defRPr/>
                </a:pPr>
                <a:r>
                  <a:rPr lang="en-US" sz="1176" kern="0">
                    <a:solidFill>
                      <a:srgbClr val="000000"/>
                    </a:solidFill>
                    <a:latin typeface="Calibri"/>
                  </a:rPr>
                  <a:t>SharePoint</a:t>
                </a:r>
              </a:p>
            </p:txBody>
          </p:sp>
          <p:sp>
            <p:nvSpPr>
              <p:cNvPr id="143" name="TextBox 142"/>
              <p:cNvSpPr txBox="1"/>
              <p:nvPr/>
            </p:nvSpPr>
            <p:spPr bwMode="auto">
              <a:xfrm>
                <a:off x="3792090" y="4778631"/>
                <a:ext cx="1064511" cy="340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  </a:ext>
              </a:extLst>
            </p:spPr>
            <p:txBody>
              <a:bodyPr vert="horz" wrap="square" lIns="68570" tIns="34285" rIns="68570" bIns="34285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739">
                  <a:defRPr/>
                </a:pPr>
                <a:r>
                  <a:rPr lang="en-US" sz="1176" kern="0">
                    <a:solidFill>
                      <a:srgbClr val="000000"/>
                    </a:solidFill>
                    <a:latin typeface="Calibri"/>
                  </a:rPr>
                  <a:t>Exchange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 bwMode="auto">
              <a:xfrm>
                <a:off x="3031148" y="4743910"/>
                <a:ext cx="1008257" cy="586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:mc="http://schemas.openxmlformats.org/markup-compatibility/2006" xmlns:p14="http://schemas.microsoft.com/office/powerpoint/2010/main" xmlns:a14="http://schemas.microsoft.com/office/drawing/2010/main" xmlns="" val="1"/>
                </a:ext>
              </a:extLst>
            </p:spPr>
            <p:txBody>
              <a:bodyPr vert="horz" wrap="square" lIns="68570" tIns="34285" rIns="68570" bIns="34285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85739">
                  <a:defRPr/>
                </a:pPr>
                <a:r>
                  <a:rPr lang="en-US" sz="1176" kern="0">
                    <a:solidFill>
                      <a:srgbClr val="000000"/>
                    </a:solidFill>
                    <a:latin typeface="Calibri"/>
                  </a:rPr>
                  <a:t>SQL Server</a:t>
                </a:r>
              </a:p>
            </p:txBody>
          </p:sp>
        </p:grpSp>
        <p:sp>
          <p:nvSpPr>
            <p:cNvPr id="112" name="Freeform 5"/>
            <p:cNvSpPr>
              <a:spLocks noChangeAspect="1" noEditPoints="1"/>
            </p:cNvSpPr>
            <p:nvPr/>
          </p:nvSpPr>
          <p:spPr bwMode="auto">
            <a:xfrm>
              <a:off x="3046979" y="3845418"/>
              <a:ext cx="215942" cy="447556"/>
            </a:xfrm>
            <a:custGeom>
              <a:avLst/>
              <a:gdLst>
                <a:gd name="T0" fmla="*/ 0 w 102"/>
                <a:gd name="T1" fmla="*/ 214 h 214"/>
                <a:gd name="T2" fmla="*/ 102 w 102"/>
                <a:gd name="T3" fmla="*/ 0 h 214"/>
                <a:gd name="T4" fmla="*/ 20 w 102"/>
                <a:gd name="T5" fmla="*/ 98 h 214"/>
                <a:gd name="T6" fmla="*/ 20 w 102"/>
                <a:gd name="T7" fmla="*/ 90 h 214"/>
                <a:gd name="T8" fmla="*/ 20 w 102"/>
                <a:gd name="T9" fmla="*/ 98 h 214"/>
                <a:gd name="T10" fmla="*/ 27 w 102"/>
                <a:gd name="T11" fmla="*/ 94 h 214"/>
                <a:gd name="T12" fmla="*/ 35 w 102"/>
                <a:gd name="T13" fmla="*/ 94 h 214"/>
                <a:gd name="T14" fmla="*/ 84 w 102"/>
                <a:gd name="T15" fmla="*/ 100 h 214"/>
                <a:gd name="T16" fmla="*/ 72 w 102"/>
                <a:gd name="T17" fmla="*/ 92 h 214"/>
                <a:gd name="T18" fmla="*/ 73 w 102"/>
                <a:gd name="T19" fmla="*/ 90 h 214"/>
                <a:gd name="T20" fmla="*/ 74 w 102"/>
                <a:gd name="T21" fmla="*/ 90 h 214"/>
                <a:gd name="T22" fmla="*/ 74 w 102"/>
                <a:gd name="T23" fmla="*/ 89 h 214"/>
                <a:gd name="T24" fmla="*/ 75 w 102"/>
                <a:gd name="T25" fmla="*/ 92 h 214"/>
                <a:gd name="T26" fmla="*/ 75 w 102"/>
                <a:gd name="T27" fmla="*/ 100 h 214"/>
                <a:gd name="T28" fmla="*/ 81 w 102"/>
                <a:gd name="T29" fmla="*/ 92 h 214"/>
                <a:gd name="T30" fmla="*/ 80 w 102"/>
                <a:gd name="T31" fmla="*/ 91 h 214"/>
                <a:gd name="T32" fmla="*/ 81 w 102"/>
                <a:gd name="T33" fmla="*/ 90 h 214"/>
                <a:gd name="T34" fmla="*/ 81 w 102"/>
                <a:gd name="T35" fmla="*/ 90 h 214"/>
                <a:gd name="T36" fmla="*/ 84 w 102"/>
                <a:gd name="T37" fmla="*/ 100 h 214"/>
                <a:gd name="T38" fmla="*/ 76 w 102"/>
                <a:gd name="T39" fmla="*/ 87 h 214"/>
                <a:gd name="T40" fmla="*/ 77 w 102"/>
                <a:gd name="T41" fmla="*/ 86 h 214"/>
                <a:gd name="T42" fmla="*/ 77 w 102"/>
                <a:gd name="T43" fmla="*/ 86 h 214"/>
                <a:gd name="T44" fmla="*/ 78 w 102"/>
                <a:gd name="T45" fmla="*/ 86 h 214"/>
                <a:gd name="T46" fmla="*/ 79 w 102"/>
                <a:gd name="T47" fmla="*/ 86 h 214"/>
                <a:gd name="T48" fmla="*/ 79 w 102"/>
                <a:gd name="T49" fmla="*/ 95 h 214"/>
                <a:gd name="T50" fmla="*/ 79 w 102"/>
                <a:gd name="T51" fmla="*/ 96 h 214"/>
                <a:gd name="T52" fmla="*/ 77 w 102"/>
                <a:gd name="T53" fmla="*/ 96 h 214"/>
                <a:gd name="T54" fmla="*/ 77 w 102"/>
                <a:gd name="T55" fmla="*/ 95 h 214"/>
                <a:gd name="T56" fmla="*/ 89 w 102"/>
                <a:gd name="T57" fmla="*/ 75 h 214"/>
                <a:gd name="T58" fmla="*/ 13 w 102"/>
                <a:gd name="T59" fmla="*/ 59 h 214"/>
                <a:gd name="T60" fmla="*/ 89 w 102"/>
                <a:gd name="T61" fmla="*/ 75 h 214"/>
                <a:gd name="T62" fmla="*/ 13 w 102"/>
                <a:gd name="T63" fmla="*/ 53 h 214"/>
                <a:gd name="T64" fmla="*/ 89 w 102"/>
                <a:gd name="T65" fmla="*/ 37 h 214"/>
                <a:gd name="T66" fmla="*/ 89 w 102"/>
                <a:gd name="T67" fmla="*/ 31 h 214"/>
                <a:gd name="T68" fmla="*/ 13 w 102"/>
                <a:gd name="T69" fmla="*/ 15 h 214"/>
                <a:gd name="T70" fmla="*/ 89 w 102"/>
                <a:gd name="T71" fmla="*/ 31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214">
                  <a:moveTo>
                    <a:pt x="0" y="0"/>
                  </a:moveTo>
                  <a:cubicBezTo>
                    <a:pt x="0" y="214"/>
                    <a:pt x="0" y="214"/>
                    <a:pt x="0" y="214"/>
                  </a:cubicBezTo>
                  <a:cubicBezTo>
                    <a:pt x="102" y="214"/>
                    <a:pt x="102" y="214"/>
                    <a:pt x="102" y="214"/>
                  </a:cubicBezTo>
                  <a:cubicBezTo>
                    <a:pt x="102" y="0"/>
                    <a:pt x="102" y="0"/>
                    <a:pt x="102" y="0"/>
                  </a:cubicBezTo>
                  <a:lnTo>
                    <a:pt x="0" y="0"/>
                  </a:lnTo>
                  <a:close/>
                  <a:moveTo>
                    <a:pt x="20" y="98"/>
                  </a:moveTo>
                  <a:cubicBezTo>
                    <a:pt x="17" y="98"/>
                    <a:pt x="16" y="96"/>
                    <a:pt x="16" y="94"/>
                  </a:cubicBezTo>
                  <a:cubicBezTo>
                    <a:pt x="16" y="92"/>
                    <a:pt x="17" y="90"/>
                    <a:pt x="20" y="90"/>
                  </a:cubicBezTo>
                  <a:cubicBezTo>
                    <a:pt x="22" y="90"/>
                    <a:pt x="24" y="92"/>
                    <a:pt x="24" y="94"/>
                  </a:cubicBezTo>
                  <a:cubicBezTo>
                    <a:pt x="24" y="96"/>
                    <a:pt x="22" y="98"/>
                    <a:pt x="20" y="98"/>
                  </a:cubicBezTo>
                  <a:close/>
                  <a:moveTo>
                    <a:pt x="31" y="98"/>
                  </a:moveTo>
                  <a:cubicBezTo>
                    <a:pt x="29" y="98"/>
                    <a:pt x="27" y="96"/>
                    <a:pt x="27" y="94"/>
                  </a:cubicBezTo>
                  <a:cubicBezTo>
                    <a:pt x="27" y="92"/>
                    <a:pt x="29" y="90"/>
                    <a:pt x="31" y="90"/>
                  </a:cubicBezTo>
                  <a:cubicBezTo>
                    <a:pt x="33" y="90"/>
                    <a:pt x="35" y="92"/>
                    <a:pt x="35" y="94"/>
                  </a:cubicBezTo>
                  <a:cubicBezTo>
                    <a:pt x="35" y="96"/>
                    <a:pt x="33" y="98"/>
                    <a:pt x="31" y="98"/>
                  </a:cubicBezTo>
                  <a:close/>
                  <a:moveTo>
                    <a:pt x="84" y="100"/>
                  </a:moveTo>
                  <a:cubicBezTo>
                    <a:pt x="81" y="104"/>
                    <a:pt x="77" y="104"/>
                    <a:pt x="73" y="102"/>
                  </a:cubicBezTo>
                  <a:cubicBezTo>
                    <a:pt x="70" y="100"/>
                    <a:pt x="69" y="95"/>
                    <a:pt x="72" y="92"/>
                  </a:cubicBezTo>
                  <a:cubicBezTo>
                    <a:pt x="72" y="91"/>
                    <a:pt x="73" y="90"/>
                    <a:pt x="73" y="90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3" y="90"/>
                    <a:pt x="73" y="90"/>
                    <a:pt x="74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4" y="89"/>
                    <a:pt x="74" y="89"/>
                    <a:pt x="74" y="89"/>
                  </a:cubicBezTo>
                  <a:cubicBezTo>
                    <a:pt x="75" y="89"/>
                    <a:pt x="76" y="90"/>
                    <a:pt x="76" y="90"/>
                  </a:cubicBezTo>
                  <a:cubicBezTo>
                    <a:pt x="76" y="91"/>
                    <a:pt x="75" y="92"/>
                    <a:pt x="75" y="92"/>
                  </a:cubicBezTo>
                  <a:cubicBezTo>
                    <a:pt x="74" y="92"/>
                    <a:pt x="74" y="93"/>
                    <a:pt x="74" y="93"/>
                  </a:cubicBezTo>
                  <a:cubicBezTo>
                    <a:pt x="72" y="95"/>
                    <a:pt x="73" y="98"/>
                    <a:pt x="75" y="100"/>
                  </a:cubicBezTo>
                  <a:cubicBezTo>
                    <a:pt x="77" y="102"/>
                    <a:pt x="80" y="101"/>
                    <a:pt x="82" y="99"/>
                  </a:cubicBezTo>
                  <a:cubicBezTo>
                    <a:pt x="83" y="97"/>
                    <a:pt x="83" y="94"/>
                    <a:pt x="81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1"/>
                  </a:cubicBezTo>
                  <a:cubicBezTo>
                    <a:pt x="80" y="91"/>
                    <a:pt x="80" y="91"/>
                    <a:pt x="80" y="90"/>
                  </a:cubicBezTo>
                  <a:cubicBezTo>
                    <a:pt x="80" y="90"/>
                    <a:pt x="80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5" y="92"/>
                    <a:pt x="86" y="97"/>
                    <a:pt x="84" y="100"/>
                  </a:cubicBezTo>
                  <a:close/>
                  <a:moveTo>
                    <a:pt x="76" y="95"/>
                  </a:moveTo>
                  <a:cubicBezTo>
                    <a:pt x="76" y="87"/>
                    <a:pt x="76" y="87"/>
                    <a:pt x="76" y="87"/>
                  </a:cubicBezTo>
                  <a:cubicBezTo>
                    <a:pt x="76" y="87"/>
                    <a:pt x="76" y="87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6"/>
                    <a:pt x="77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9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79" y="87"/>
                    <a:pt x="79" y="87"/>
                    <a:pt x="79" y="87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5"/>
                    <a:pt x="79" y="95"/>
                    <a:pt x="79" y="95"/>
                  </a:cubicBezTo>
                  <a:cubicBezTo>
                    <a:pt x="79" y="95"/>
                    <a:pt x="79" y="96"/>
                    <a:pt x="79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5"/>
                    <a:pt x="77" y="95"/>
                  </a:cubicBezTo>
                  <a:cubicBezTo>
                    <a:pt x="76" y="95"/>
                    <a:pt x="76" y="95"/>
                    <a:pt x="76" y="95"/>
                  </a:cubicBezTo>
                  <a:close/>
                  <a:moveTo>
                    <a:pt x="89" y="75"/>
                  </a:moveTo>
                  <a:cubicBezTo>
                    <a:pt x="13" y="75"/>
                    <a:pt x="13" y="75"/>
                    <a:pt x="13" y="75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89" y="59"/>
                    <a:pt x="89" y="59"/>
                    <a:pt x="89" y="59"/>
                  </a:cubicBezTo>
                  <a:lnTo>
                    <a:pt x="89" y="75"/>
                  </a:lnTo>
                  <a:close/>
                  <a:moveTo>
                    <a:pt x="89" y="53"/>
                  </a:moveTo>
                  <a:cubicBezTo>
                    <a:pt x="13" y="53"/>
                    <a:pt x="13" y="53"/>
                    <a:pt x="13" y="5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9" y="37"/>
                    <a:pt x="89" y="37"/>
                    <a:pt x="89" y="37"/>
                  </a:cubicBezTo>
                  <a:lnTo>
                    <a:pt x="89" y="53"/>
                  </a:lnTo>
                  <a:close/>
                  <a:moveTo>
                    <a:pt x="89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89" y="15"/>
                    <a:pt x="89" y="15"/>
                    <a:pt x="89" y="15"/>
                  </a:cubicBezTo>
                  <a:lnTo>
                    <a:pt x="89" y="3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45">
                <a:defRPr/>
              </a:pPr>
              <a:endParaRPr lang="en-US" sz="1324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09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249" grpId="0" animBg="1"/>
      <p:bldP spid="63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7A0F14-492A-4F8B-B6BC-AB9D9E28F3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the mission?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14545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E002-E1DE-495E-A430-E263C12AE2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FF331-5F22-4417-9C99-8F4C4672C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F81D0C-A642-451A-ABD0-E861F129C90A}"/>
              </a:ext>
            </a:extLst>
          </p:cNvPr>
          <p:cNvSpPr/>
          <p:nvPr/>
        </p:nvSpPr>
        <p:spPr bwMode="auto">
          <a:xfrm>
            <a:off x="-15426" y="204121"/>
            <a:ext cx="9159425" cy="928619"/>
          </a:xfrm>
          <a:prstGeom prst="rect">
            <a:avLst/>
          </a:prstGeom>
          <a:solidFill>
            <a:srgbClr val="FFFFFF">
              <a:alpha val="5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27" tIns="34214" rIns="68427" bIns="34214" numCol="1" rtlCol="0" anchor="t" anchorCtr="0" compatLnSpc="1">
            <a:prstTxWarp prst="textNoShape">
              <a:avLst/>
            </a:prstTxWarp>
          </a:bodyPr>
          <a:lstStyle/>
          <a:p>
            <a:pPr defTabSz="684245"/>
            <a:endParaRPr lang="nl-NL" sz="1425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A61CF-5987-4568-AB7A-952A19C0396D}"/>
              </a:ext>
            </a:extLst>
          </p:cNvPr>
          <p:cNvSpPr txBox="1"/>
          <p:nvPr/>
        </p:nvSpPr>
        <p:spPr>
          <a:xfrm>
            <a:off x="11907" y="123478"/>
            <a:ext cx="9132093" cy="992426"/>
          </a:xfrm>
          <a:prstGeom prst="rect">
            <a:avLst/>
          </a:prstGeom>
          <a:noFill/>
        </p:spPr>
        <p:txBody>
          <a:bodyPr wrap="square" lIns="68427" tIns="34214" rIns="68427" bIns="34214" rtlCol="0">
            <a:spAutoFit/>
          </a:bodyPr>
          <a:lstStyle/>
          <a:p>
            <a:pPr algn="ctr" defTabSz="684406"/>
            <a:r>
              <a:rPr lang="nl-NL" sz="6000" b="1" dirty="0" err="1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Concluding</a:t>
            </a:r>
            <a:endParaRPr lang="nl-NL" sz="6000" b="1" dirty="0">
              <a:ln w="25400">
                <a:solidFill>
                  <a:srgbClr val="000000"/>
                </a:solidFill>
              </a:ln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27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ep 61">
            <a:extLst>
              <a:ext uri="{FF2B5EF4-FFF2-40B4-BE49-F238E27FC236}">
                <a16:creationId xmlns:a16="http://schemas.microsoft.com/office/drawing/2014/main" id="{7658CFEC-446F-4CB8-8CA7-A578FDD32F8D}"/>
              </a:ext>
            </a:extLst>
          </p:cNvPr>
          <p:cNvGrpSpPr/>
          <p:nvPr/>
        </p:nvGrpSpPr>
        <p:grpSpPr>
          <a:xfrm>
            <a:off x="4980812" y="500562"/>
            <a:ext cx="1960185" cy="1371861"/>
            <a:chOff x="6641082" y="667416"/>
            <a:chExt cx="2613580" cy="1829148"/>
          </a:xfrm>
        </p:grpSpPr>
        <p:grpSp>
          <p:nvGrpSpPr>
            <p:cNvPr id="39" name="Azure AD">
              <a:extLst>
                <a:ext uri="{FF2B5EF4-FFF2-40B4-BE49-F238E27FC236}">
                  <a16:creationId xmlns:a16="http://schemas.microsoft.com/office/drawing/2014/main" id="{6090270F-6789-4AD6-9274-AC643D33B818}"/>
                </a:ext>
              </a:extLst>
            </p:cNvPr>
            <p:cNvGrpSpPr/>
            <p:nvPr/>
          </p:nvGrpSpPr>
          <p:grpSpPr>
            <a:xfrm>
              <a:off x="6641082" y="923502"/>
              <a:ext cx="2613580" cy="1573062"/>
              <a:chOff x="2620768" y="2026972"/>
              <a:chExt cx="2613580" cy="1573062"/>
            </a:xfrm>
          </p:grpSpPr>
          <p:grpSp>
            <p:nvGrpSpPr>
              <p:cNvPr id="40" name="Groep 118">
                <a:extLst>
                  <a:ext uri="{FF2B5EF4-FFF2-40B4-BE49-F238E27FC236}">
                    <a16:creationId xmlns:a16="http://schemas.microsoft.com/office/drawing/2014/main" id="{4704C4F6-B137-46E5-8A53-D3EFA01F30E3}"/>
                  </a:ext>
                </a:extLst>
              </p:cNvPr>
              <p:cNvGrpSpPr/>
              <p:nvPr/>
            </p:nvGrpSpPr>
            <p:grpSpPr>
              <a:xfrm>
                <a:off x="2620768" y="2026972"/>
                <a:ext cx="2613580" cy="1573062"/>
                <a:chOff x="1475361" y="322502"/>
                <a:chExt cx="2797960" cy="1684036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44" name="Ovaal 119">
                  <a:extLst>
                    <a:ext uri="{FF2B5EF4-FFF2-40B4-BE49-F238E27FC236}">
                      <a16:creationId xmlns:a16="http://schemas.microsoft.com/office/drawing/2014/main" id="{AA1CD805-00F2-46EE-BC72-0D117E0DB02C}"/>
                    </a:ext>
                  </a:extLst>
                </p:cNvPr>
                <p:cNvSpPr/>
                <p:nvPr/>
              </p:nvSpPr>
              <p:spPr>
                <a:xfrm>
                  <a:off x="1475361" y="1045823"/>
                  <a:ext cx="959477" cy="959477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Ovaal 120">
                  <a:extLst>
                    <a:ext uri="{FF2B5EF4-FFF2-40B4-BE49-F238E27FC236}">
                      <a16:creationId xmlns:a16="http://schemas.microsoft.com/office/drawing/2014/main" id="{376264D5-050D-4ED9-81B3-BDC813741AC3}"/>
                    </a:ext>
                  </a:extLst>
                </p:cNvPr>
                <p:cNvSpPr/>
                <p:nvPr/>
              </p:nvSpPr>
              <p:spPr>
                <a:xfrm>
                  <a:off x="2012619" y="322502"/>
                  <a:ext cx="1682797" cy="1682798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Ovaal 121">
                  <a:extLst>
                    <a:ext uri="{FF2B5EF4-FFF2-40B4-BE49-F238E27FC236}">
                      <a16:creationId xmlns:a16="http://schemas.microsoft.com/office/drawing/2014/main" id="{8C1E6CAA-CA2D-478D-AAF1-7A1F4DB20ABD}"/>
                    </a:ext>
                  </a:extLst>
                </p:cNvPr>
                <p:cNvSpPr/>
                <p:nvPr/>
              </p:nvSpPr>
              <p:spPr>
                <a:xfrm>
                  <a:off x="3056128" y="788107"/>
                  <a:ext cx="1217193" cy="121719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hthoek 122">
                  <a:extLst>
                    <a:ext uri="{FF2B5EF4-FFF2-40B4-BE49-F238E27FC236}">
                      <a16:creationId xmlns:a16="http://schemas.microsoft.com/office/drawing/2014/main" id="{A88DFA6E-14DF-43D9-87D7-145BC9BFE9FD}"/>
                    </a:ext>
                  </a:extLst>
                </p:cNvPr>
                <p:cNvSpPr/>
                <p:nvPr/>
              </p:nvSpPr>
              <p:spPr>
                <a:xfrm>
                  <a:off x="1955099" y="1584900"/>
                  <a:ext cx="1709626" cy="42163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Tekstvak 79">
                <a:extLst>
                  <a:ext uri="{FF2B5EF4-FFF2-40B4-BE49-F238E27FC236}">
                    <a16:creationId xmlns:a16="http://schemas.microsoft.com/office/drawing/2014/main" id="{0B010572-3192-438B-8399-F6A76FB736AA}"/>
                  </a:ext>
                </a:extLst>
              </p:cNvPr>
              <p:cNvSpPr txBox="1"/>
              <p:nvPr/>
            </p:nvSpPr>
            <p:spPr>
              <a:xfrm>
                <a:off x="3043459" y="2751349"/>
                <a:ext cx="1460501" cy="430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Azure</a:t>
                </a:r>
                <a:endParaRPr lang="nl-NL" sz="15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1" name="Afbeelding 60">
              <a:extLst>
                <a:ext uri="{FF2B5EF4-FFF2-40B4-BE49-F238E27FC236}">
                  <a16:creationId xmlns:a16="http://schemas.microsoft.com/office/drawing/2014/main" id="{CD199CBF-305D-432D-98D8-79D1EAE99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479" r="64114"/>
            <a:stretch/>
          </p:blipFill>
          <p:spPr>
            <a:xfrm>
              <a:off x="7255045" y="667416"/>
              <a:ext cx="1077955" cy="1133686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5573ED2D-6F82-4D48-96BF-060BEEB78BC5}"/>
              </a:ext>
            </a:extLst>
          </p:cNvPr>
          <p:cNvGrpSpPr/>
          <p:nvPr/>
        </p:nvGrpSpPr>
        <p:grpSpPr>
          <a:xfrm>
            <a:off x="1999110" y="530276"/>
            <a:ext cx="2466425" cy="1223979"/>
            <a:chOff x="7781610" y="550173"/>
            <a:chExt cx="3288566" cy="1631972"/>
          </a:xfrm>
        </p:grpSpPr>
        <p:grpSp>
          <p:nvGrpSpPr>
            <p:cNvPr id="52" name="Azure AD">
              <a:extLst>
                <a:ext uri="{FF2B5EF4-FFF2-40B4-BE49-F238E27FC236}">
                  <a16:creationId xmlns:a16="http://schemas.microsoft.com/office/drawing/2014/main" id="{7BA6DBE8-4308-44A0-BF37-989CE870A9F4}"/>
                </a:ext>
              </a:extLst>
            </p:cNvPr>
            <p:cNvGrpSpPr/>
            <p:nvPr/>
          </p:nvGrpSpPr>
          <p:grpSpPr>
            <a:xfrm>
              <a:off x="7781610" y="550173"/>
              <a:ext cx="3288566" cy="1631972"/>
              <a:chOff x="1945782" y="1968062"/>
              <a:chExt cx="3288566" cy="1631972"/>
            </a:xfrm>
          </p:grpSpPr>
          <p:grpSp>
            <p:nvGrpSpPr>
              <p:cNvPr id="54" name="Groep 118">
                <a:extLst>
                  <a:ext uri="{FF2B5EF4-FFF2-40B4-BE49-F238E27FC236}">
                    <a16:creationId xmlns:a16="http://schemas.microsoft.com/office/drawing/2014/main" id="{AF381A85-EE3F-4F8D-A0ED-030F51F94A5A}"/>
                  </a:ext>
                </a:extLst>
              </p:cNvPr>
              <p:cNvGrpSpPr/>
              <p:nvPr/>
            </p:nvGrpSpPr>
            <p:grpSpPr>
              <a:xfrm>
                <a:off x="2620768" y="2026972"/>
                <a:ext cx="2613580" cy="1573062"/>
                <a:chOff x="1475361" y="322502"/>
                <a:chExt cx="2797960" cy="1684036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56" name="Ovaal 119">
                  <a:extLst>
                    <a:ext uri="{FF2B5EF4-FFF2-40B4-BE49-F238E27FC236}">
                      <a16:creationId xmlns:a16="http://schemas.microsoft.com/office/drawing/2014/main" id="{FB203232-4A5D-4AB9-9EB2-686DBB1E5D2C}"/>
                    </a:ext>
                  </a:extLst>
                </p:cNvPr>
                <p:cNvSpPr/>
                <p:nvPr/>
              </p:nvSpPr>
              <p:spPr>
                <a:xfrm>
                  <a:off x="1475361" y="1045823"/>
                  <a:ext cx="959477" cy="95947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Ovaal 120">
                  <a:extLst>
                    <a:ext uri="{FF2B5EF4-FFF2-40B4-BE49-F238E27FC236}">
                      <a16:creationId xmlns:a16="http://schemas.microsoft.com/office/drawing/2014/main" id="{3968A3E3-21BF-48D1-B384-2D0F3E388079}"/>
                    </a:ext>
                  </a:extLst>
                </p:cNvPr>
                <p:cNvSpPr/>
                <p:nvPr/>
              </p:nvSpPr>
              <p:spPr>
                <a:xfrm>
                  <a:off x="2012619" y="322502"/>
                  <a:ext cx="1682797" cy="168279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Ovaal 121">
                  <a:extLst>
                    <a:ext uri="{FF2B5EF4-FFF2-40B4-BE49-F238E27FC236}">
                      <a16:creationId xmlns:a16="http://schemas.microsoft.com/office/drawing/2014/main" id="{550697BA-E53F-49D7-8178-F596859A2886}"/>
                    </a:ext>
                  </a:extLst>
                </p:cNvPr>
                <p:cNvSpPr/>
                <p:nvPr/>
              </p:nvSpPr>
              <p:spPr>
                <a:xfrm>
                  <a:off x="3056128" y="788107"/>
                  <a:ext cx="1217193" cy="121719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Rechthoek 122">
                  <a:extLst>
                    <a:ext uri="{FF2B5EF4-FFF2-40B4-BE49-F238E27FC236}">
                      <a16:creationId xmlns:a16="http://schemas.microsoft.com/office/drawing/2014/main" id="{60248087-24BA-4CC7-8856-10A61F3E432B}"/>
                    </a:ext>
                  </a:extLst>
                </p:cNvPr>
                <p:cNvSpPr/>
                <p:nvPr/>
              </p:nvSpPr>
              <p:spPr>
                <a:xfrm>
                  <a:off x="1955099" y="1584900"/>
                  <a:ext cx="1709626" cy="42163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Tekstvak 79">
                <a:extLst>
                  <a:ext uri="{FF2B5EF4-FFF2-40B4-BE49-F238E27FC236}">
                    <a16:creationId xmlns:a16="http://schemas.microsoft.com/office/drawing/2014/main" id="{B7C0DF26-8804-484E-B266-1CA141072264}"/>
                  </a:ext>
                </a:extLst>
              </p:cNvPr>
              <p:cNvSpPr txBox="1"/>
              <p:nvPr/>
            </p:nvSpPr>
            <p:spPr>
              <a:xfrm>
                <a:off x="1945782" y="1968062"/>
                <a:ext cx="146050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Office</a:t>
                </a:r>
                <a: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365</a:t>
                </a:r>
              </a:p>
            </p:txBody>
          </p:sp>
        </p:grpSp>
        <p:pic>
          <p:nvPicPr>
            <p:cNvPr id="53" name="Afbeelding 52">
              <a:extLst>
                <a:ext uri="{FF2B5EF4-FFF2-40B4-BE49-F238E27FC236}">
                  <a16:creationId xmlns:a16="http://schemas.microsoft.com/office/drawing/2014/main" id="{FD273792-88BB-435E-A017-9A3866B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67466" y="567287"/>
              <a:ext cx="783153" cy="926731"/>
            </a:xfrm>
            <a:prstGeom prst="rect">
              <a:avLst/>
            </a:prstGeom>
            <a:effectLst>
              <a:glow rad="63500">
                <a:schemeClr val="bg1"/>
              </a:glow>
            </a:effectLst>
          </p:spPr>
        </p:pic>
      </p:grp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954C6789-8F94-432A-8CCA-6B9B631CC51B}"/>
              </a:ext>
            </a:extLst>
          </p:cNvPr>
          <p:cNvCxnSpPr>
            <a:cxnSpLocks/>
          </p:cNvCxnSpPr>
          <p:nvPr/>
        </p:nvCxnSpPr>
        <p:spPr>
          <a:xfrm>
            <a:off x="0" y="3188825"/>
            <a:ext cx="9144000" cy="0"/>
          </a:xfrm>
          <a:prstGeom prst="line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kstvak 5">
            <a:extLst>
              <a:ext uri="{FF2B5EF4-FFF2-40B4-BE49-F238E27FC236}">
                <a16:creationId xmlns:a16="http://schemas.microsoft.com/office/drawing/2014/main" id="{7FE95135-897A-4E31-8993-A5BD9212BF52}"/>
              </a:ext>
            </a:extLst>
          </p:cNvPr>
          <p:cNvSpPr txBox="1"/>
          <p:nvPr/>
        </p:nvSpPr>
        <p:spPr>
          <a:xfrm>
            <a:off x="-3484" y="3185002"/>
            <a:ext cx="9124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sr-Latn-C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900" dirty="0"/>
              <a:t>On Premises</a:t>
            </a:r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D14A8B44-3D5B-4BE9-96EA-63B76895770F}"/>
              </a:ext>
            </a:extLst>
          </p:cNvPr>
          <p:cNvGrpSpPr/>
          <p:nvPr/>
        </p:nvGrpSpPr>
        <p:grpSpPr>
          <a:xfrm>
            <a:off x="1273445" y="3387574"/>
            <a:ext cx="1455848" cy="1016105"/>
            <a:chOff x="8130640" y="4435445"/>
            <a:chExt cx="1941130" cy="1354806"/>
          </a:xfrm>
        </p:grpSpPr>
        <p:grpSp>
          <p:nvGrpSpPr>
            <p:cNvPr id="19" name="Groep 65">
              <a:extLst>
                <a:ext uri="{FF2B5EF4-FFF2-40B4-BE49-F238E27FC236}">
                  <a16:creationId xmlns:a16="http://schemas.microsoft.com/office/drawing/2014/main" id="{FF18CFC5-E7AE-4AD5-B3CF-A4F9BDC4F466}"/>
                </a:ext>
              </a:extLst>
            </p:cNvPr>
            <p:cNvGrpSpPr/>
            <p:nvPr/>
          </p:nvGrpSpPr>
          <p:grpSpPr>
            <a:xfrm>
              <a:off x="8130640" y="4435445"/>
              <a:ext cx="1941130" cy="1354806"/>
              <a:chOff x="6111226" y="4230815"/>
              <a:chExt cx="1941130" cy="1354806"/>
            </a:xfrm>
          </p:grpSpPr>
          <p:grpSp>
            <p:nvGrpSpPr>
              <p:cNvPr id="20" name="Groep 66">
                <a:extLst>
                  <a:ext uri="{FF2B5EF4-FFF2-40B4-BE49-F238E27FC236}">
                    <a16:creationId xmlns:a16="http://schemas.microsoft.com/office/drawing/2014/main" id="{F12861AE-DEA0-4D1A-B791-5E2AA449C2CA}"/>
                  </a:ext>
                </a:extLst>
              </p:cNvPr>
              <p:cNvGrpSpPr/>
              <p:nvPr/>
            </p:nvGrpSpPr>
            <p:grpSpPr>
              <a:xfrm>
                <a:off x="6111226" y="4230815"/>
                <a:ext cx="1941130" cy="1354806"/>
                <a:chOff x="4708379" y="1877185"/>
                <a:chExt cx="1941130" cy="1354806"/>
              </a:xfrm>
            </p:grpSpPr>
            <p:grpSp>
              <p:nvGrpSpPr>
                <p:cNvPr id="27" name="Groep 73">
                  <a:extLst>
                    <a:ext uri="{FF2B5EF4-FFF2-40B4-BE49-F238E27FC236}">
                      <a16:creationId xmlns:a16="http://schemas.microsoft.com/office/drawing/2014/main" id="{DC15353C-9BA5-4CB9-B4B4-4F74F64395F3}"/>
                    </a:ext>
                  </a:extLst>
                </p:cNvPr>
                <p:cNvGrpSpPr/>
                <p:nvPr/>
              </p:nvGrpSpPr>
              <p:grpSpPr>
                <a:xfrm>
                  <a:off x="5678945" y="1877185"/>
                  <a:ext cx="360040" cy="780826"/>
                  <a:chOff x="2052279" y="1284245"/>
                  <a:chExt cx="360040" cy="780826"/>
                </a:xfrm>
              </p:grpSpPr>
              <p:sp>
                <p:nvSpPr>
                  <p:cNvPr id="29" name="Afgeronde rechthoek 75">
                    <a:extLst>
                      <a:ext uri="{FF2B5EF4-FFF2-40B4-BE49-F238E27FC236}">
                        <a16:creationId xmlns:a16="http://schemas.microsoft.com/office/drawing/2014/main" id="{640185C4-64E9-49AD-A139-02F085DC6C45}"/>
                      </a:ext>
                    </a:extLst>
                  </p:cNvPr>
                  <p:cNvSpPr/>
                  <p:nvPr/>
                </p:nvSpPr>
                <p:spPr>
                  <a:xfrm>
                    <a:off x="2052279" y="1284245"/>
                    <a:ext cx="360040" cy="780290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Rechthoek 76">
                    <a:extLst>
                      <a:ext uri="{FF2B5EF4-FFF2-40B4-BE49-F238E27FC236}">
                        <a16:creationId xmlns:a16="http://schemas.microsoft.com/office/drawing/2014/main" id="{DE764A54-E1F0-4F87-A103-71D04FBA7DF2}"/>
                      </a:ext>
                    </a:extLst>
                  </p:cNvPr>
                  <p:cNvSpPr/>
                  <p:nvPr/>
                </p:nvSpPr>
                <p:spPr>
                  <a:xfrm>
                    <a:off x="2052279" y="1715233"/>
                    <a:ext cx="360040" cy="349838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Rechthoek 77">
                    <a:extLst>
                      <a:ext uri="{FF2B5EF4-FFF2-40B4-BE49-F238E27FC236}">
                        <a16:creationId xmlns:a16="http://schemas.microsoft.com/office/drawing/2014/main" id="{1E213B84-8B0F-48F9-826F-68304300D975}"/>
                      </a:ext>
                    </a:extLst>
                  </p:cNvPr>
                  <p:cNvSpPr/>
                  <p:nvPr/>
                </p:nvSpPr>
                <p:spPr>
                  <a:xfrm>
                    <a:off x="2088202" y="138743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" name="Rechthoek 78">
                    <a:extLst>
                      <a:ext uri="{FF2B5EF4-FFF2-40B4-BE49-F238E27FC236}">
                        <a16:creationId xmlns:a16="http://schemas.microsoft.com/office/drawing/2014/main" id="{A08D07FC-F73C-4D35-8F7C-C9D59AA8C67C}"/>
                      </a:ext>
                    </a:extLst>
                  </p:cNvPr>
                  <p:cNvSpPr/>
                  <p:nvPr/>
                </p:nvSpPr>
                <p:spPr>
                  <a:xfrm>
                    <a:off x="2088202" y="186729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" name="Rechthoek 79">
                    <a:extLst>
                      <a:ext uri="{FF2B5EF4-FFF2-40B4-BE49-F238E27FC236}">
                        <a16:creationId xmlns:a16="http://schemas.microsoft.com/office/drawing/2014/main" id="{8384C30C-3C4E-45C4-B4D6-ECF21B3AFC58}"/>
                      </a:ext>
                    </a:extLst>
                  </p:cNvPr>
                  <p:cNvSpPr/>
                  <p:nvPr/>
                </p:nvSpPr>
                <p:spPr>
                  <a:xfrm>
                    <a:off x="2088202" y="194010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8" name="Tekstvak 79">
                  <a:extLst>
                    <a:ext uri="{FF2B5EF4-FFF2-40B4-BE49-F238E27FC236}">
                      <a16:creationId xmlns:a16="http://schemas.microsoft.com/office/drawing/2014/main" id="{B642F6E5-F2C2-4228-9D04-E754FADBDA3F}"/>
                    </a:ext>
                  </a:extLst>
                </p:cNvPr>
                <p:cNvSpPr txBox="1"/>
                <p:nvPr/>
              </p:nvSpPr>
              <p:spPr>
                <a:xfrm>
                  <a:off x="4708379" y="2657475"/>
                  <a:ext cx="1941130" cy="574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nl-NL" sz="1100" b="1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  <a:t>Active Directory</a:t>
                  </a:r>
                </a:p>
                <a:p>
                  <a:pPr algn="ctr"/>
                  <a:r>
                    <a:rPr lang="nl-NL" sz="110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  <a:t>Domain Services</a:t>
                  </a:r>
                  <a:endParaRPr lang="nl-NL" sz="6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1" name="Groep 67">
                <a:extLst>
                  <a:ext uri="{FF2B5EF4-FFF2-40B4-BE49-F238E27FC236}">
                    <a16:creationId xmlns:a16="http://schemas.microsoft.com/office/drawing/2014/main" id="{8F2A6869-1BD0-452E-8EB4-A0B316D5F536}"/>
                  </a:ext>
                </a:extLst>
              </p:cNvPr>
              <p:cNvGrpSpPr/>
              <p:nvPr/>
            </p:nvGrpSpPr>
            <p:grpSpPr>
              <a:xfrm>
                <a:off x="6657066" y="4230815"/>
                <a:ext cx="360040" cy="780826"/>
                <a:chOff x="2052279" y="1284245"/>
                <a:chExt cx="360040" cy="780826"/>
              </a:xfrm>
            </p:grpSpPr>
            <p:sp>
              <p:nvSpPr>
                <p:cNvPr id="22" name="Afgeronde rechthoek 68">
                  <a:extLst>
                    <a:ext uri="{FF2B5EF4-FFF2-40B4-BE49-F238E27FC236}">
                      <a16:creationId xmlns:a16="http://schemas.microsoft.com/office/drawing/2014/main" id="{8639B3E3-1B18-4E3D-8B7B-BE964CC71838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hthoek 69">
                  <a:extLst>
                    <a:ext uri="{FF2B5EF4-FFF2-40B4-BE49-F238E27FC236}">
                      <a16:creationId xmlns:a16="http://schemas.microsoft.com/office/drawing/2014/main" id="{D2A565DB-B595-4BB6-8115-BA67FA2F2FE4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hthoek 70">
                  <a:extLst>
                    <a:ext uri="{FF2B5EF4-FFF2-40B4-BE49-F238E27FC236}">
                      <a16:creationId xmlns:a16="http://schemas.microsoft.com/office/drawing/2014/main" id="{2DFF8012-3B43-4A43-835C-84CB1A026CCC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hthoek 71">
                  <a:extLst>
                    <a:ext uri="{FF2B5EF4-FFF2-40B4-BE49-F238E27FC236}">
                      <a16:creationId xmlns:a16="http://schemas.microsoft.com/office/drawing/2014/main" id="{380FA32C-0A44-4537-B97B-22E2CC1AAC8B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hthoek 72">
                  <a:extLst>
                    <a:ext uri="{FF2B5EF4-FFF2-40B4-BE49-F238E27FC236}">
                      <a16:creationId xmlns:a16="http://schemas.microsoft.com/office/drawing/2014/main" id="{A7D43737-57CA-4578-B863-70FDA5B6592A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1FB007D-DE82-4F98-8CA3-66A0F33685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37656" y="4647168"/>
              <a:ext cx="927100" cy="611188"/>
            </a:xfrm>
            <a:custGeom>
              <a:avLst/>
              <a:gdLst>
                <a:gd name="T0" fmla="*/ 380 w 762"/>
                <a:gd name="T1" fmla="*/ 0 h 502"/>
                <a:gd name="T2" fmla="*/ 380 w 762"/>
                <a:gd name="T3" fmla="*/ 0 h 502"/>
                <a:gd name="T4" fmla="*/ 379 w 762"/>
                <a:gd name="T5" fmla="*/ 502 h 502"/>
                <a:gd name="T6" fmla="*/ 0 w 762"/>
                <a:gd name="T7" fmla="*/ 440 h 502"/>
                <a:gd name="T8" fmla="*/ 380 w 762"/>
                <a:gd name="T9" fmla="*/ 0 h 502"/>
                <a:gd name="T10" fmla="*/ 380 w 762"/>
                <a:gd name="T11" fmla="*/ 0 h 502"/>
                <a:gd name="T12" fmla="*/ 383 w 762"/>
                <a:gd name="T13" fmla="*/ 502 h 502"/>
                <a:gd name="T14" fmla="*/ 762 w 762"/>
                <a:gd name="T15" fmla="*/ 440 h 502"/>
                <a:gd name="T16" fmla="*/ 383 w 762"/>
                <a:gd name="T17" fmla="*/ 0 h 502"/>
                <a:gd name="T18" fmla="*/ 383 w 762"/>
                <a:gd name="T1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2" h="502">
                  <a:moveTo>
                    <a:pt x="380" y="0"/>
                  </a:moveTo>
                  <a:lnTo>
                    <a:pt x="380" y="0"/>
                  </a:lnTo>
                  <a:lnTo>
                    <a:pt x="379" y="502"/>
                  </a:lnTo>
                  <a:lnTo>
                    <a:pt x="0" y="440"/>
                  </a:lnTo>
                  <a:lnTo>
                    <a:pt x="380" y="0"/>
                  </a:lnTo>
                  <a:lnTo>
                    <a:pt x="380" y="0"/>
                  </a:lnTo>
                  <a:close/>
                  <a:moveTo>
                    <a:pt x="383" y="502"/>
                  </a:moveTo>
                  <a:lnTo>
                    <a:pt x="762" y="440"/>
                  </a:lnTo>
                  <a:lnTo>
                    <a:pt x="383" y="0"/>
                  </a:lnTo>
                  <a:lnTo>
                    <a:pt x="383" y="502"/>
                  </a:ln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rgbClr val="595959"/>
              </a:solidFill>
              <a:prstDash val="solid"/>
              <a:miter lim="800000"/>
              <a:headEnd/>
              <a:tailEnd/>
            </a:ln>
          </p:spPr>
          <p:txBody>
            <a:bodyPr lIns="51428" tIns="25714" rIns="51428" bIns="25714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24567">
                <a:defRPr/>
              </a:pPr>
              <a:endParaRPr lang="en-GB" sz="1013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Azure AD">
            <a:extLst>
              <a:ext uri="{FF2B5EF4-FFF2-40B4-BE49-F238E27FC236}">
                <a16:creationId xmlns:a16="http://schemas.microsoft.com/office/drawing/2014/main" id="{5F79781B-682E-4F08-A993-A64C6CEE426A}"/>
              </a:ext>
            </a:extLst>
          </p:cNvPr>
          <p:cNvGrpSpPr/>
          <p:nvPr/>
        </p:nvGrpSpPr>
        <p:grpSpPr>
          <a:xfrm>
            <a:off x="3591907" y="1119862"/>
            <a:ext cx="1960185" cy="2284448"/>
            <a:chOff x="2620768" y="2026972"/>
            <a:chExt cx="2613580" cy="3045930"/>
          </a:xfrm>
        </p:grpSpPr>
        <p:grpSp>
          <p:nvGrpSpPr>
            <p:cNvPr id="11" name="Groep 118">
              <a:extLst>
                <a:ext uri="{FF2B5EF4-FFF2-40B4-BE49-F238E27FC236}">
                  <a16:creationId xmlns:a16="http://schemas.microsoft.com/office/drawing/2014/main" id="{B6BDD88C-F130-48B4-99BF-D54CAB988172}"/>
                </a:ext>
              </a:extLst>
            </p:cNvPr>
            <p:cNvGrpSpPr/>
            <p:nvPr/>
          </p:nvGrpSpPr>
          <p:grpSpPr>
            <a:xfrm>
              <a:off x="2620768" y="2026972"/>
              <a:ext cx="2613580" cy="1573062"/>
              <a:chOff x="1475361" y="322502"/>
              <a:chExt cx="2797960" cy="1684036"/>
            </a:xfrm>
            <a:solidFill>
              <a:schemeClr val="bg1">
                <a:lumMod val="85000"/>
              </a:schemeClr>
            </a:solidFill>
          </p:grpSpPr>
          <p:sp>
            <p:nvSpPr>
              <p:cNvPr id="15" name="Ovaal 119">
                <a:extLst>
                  <a:ext uri="{FF2B5EF4-FFF2-40B4-BE49-F238E27FC236}">
                    <a16:creationId xmlns:a16="http://schemas.microsoft.com/office/drawing/2014/main" id="{2FCC7E8B-E8F3-4258-8A76-EF42B09A59C1}"/>
                  </a:ext>
                </a:extLst>
              </p:cNvPr>
              <p:cNvSpPr/>
              <p:nvPr/>
            </p:nvSpPr>
            <p:spPr>
              <a:xfrm>
                <a:off x="1475361" y="1045823"/>
                <a:ext cx="959477" cy="959477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6" name="Ovaal 120">
                <a:extLst>
                  <a:ext uri="{FF2B5EF4-FFF2-40B4-BE49-F238E27FC236}">
                    <a16:creationId xmlns:a16="http://schemas.microsoft.com/office/drawing/2014/main" id="{E3F44B71-0B0A-4BAB-ABCD-1F7CA247EAD2}"/>
                  </a:ext>
                </a:extLst>
              </p:cNvPr>
              <p:cNvSpPr/>
              <p:nvPr/>
            </p:nvSpPr>
            <p:spPr>
              <a:xfrm>
                <a:off x="2012619" y="322502"/>
                <a:ext cx="1682797" cy="168279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7" name="Ovaal 121">
                <a:extLst>
                  <a:ext uri="{FF2B5EF4-FFF2-40B4-BE49-F238E27FC236}">
                    <a16:creationId xmlns:a16="http://schemas.microsoft.com/office/drawing/2014/main" id="{7C955774-7B8B-42FC-AF50-2EB31E5B9046}"/>
                  </a:ext>
                </a:extLst>
              </p:cNvPr>
              <p:cNvSpPr/>
              <p:nvPr/>
            </p:nvSpPr>
            <p:spPr>
              <a:xfrm>
                <a:off x="3056128" y="788107"/>
                <a:ext cx="1217193" cy="1217193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8" name="Rechthoek 122">
                <a:extLst>
                  <a:ext uri="{FF2B5EF4-FFF2-40B4-BE49-F238E27FC236}">
                    <a16:creationId xmlns:a16="http://schemas.microsoft.com/office/drawing/2014/main" id="{D9F619EC-25EE-4BC4-802E-CEC83315CDA0}"/>
                  </a:ext>
                </a:extLst>
              </p:cNvPr>
              <p:cNvSpPr/>
              <p:nvPr/>
            </p:nvSpPr>
            <p:spPr>
              <a:xfrm>
                <a:off x="1955099" y="1584900"/>
                <a:ext cx="1709626" cy="421638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ep 125">
              <a:extLst>
                <a:ext uri="{FF2B5EF4-FFF2-40B4-BE49-F238E27FC236}">
                  <a16:creationId xmlns:a16="http://schemas.microsoft.com/office/drawing/2014/main" id="{9627E29A-18CF-4033-BEE1-056F27B09995}"/>
                </a:ext>
              </a:extLst>
            </p:cNvPr>
            <p:cNvGrpSpPr/>
            <p:nvPr/>
          </p:nvGrpSpPr>
          <p:grpSpPr>
            <a:xfrm>
              <a:off x="3162017" y="2733998"/>
              <a:ext cx="1460501" cy="2338904"/>
              <a:chOff x="3061496" y="2626732"/>
              <a:chExt cx="1460501" cy="2338904"/>
            </a:xfrm>
          </p:grpSpPr>
          <p:pic>
            <p:nvPicPr>
              <p:cNvPr id="13" name="Picture 13">
                <a:extLst>
                  <a:ext uri="{FF2B5EF4-FFF2-40B4-BE49-F238E27FC236}">
                    <a16:creationId xmlns:a16="http://schemas.microsoft.com/office/drawing/2014/main" id="{3E89DB11-CF43-4268-8272-290EF549E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4457" y="2626732"/>
                <a:ext cx="1057663" cy="1057663"/>
              </a:xfrm>
              <a:prstGeom prst="rect">
                <a:avLst/>
              </a:prstGeom>
            </p:spPr>
          </p:pic>
          <p:sp>
            <p:nvSpPr>
              <p:cNvPr id="14" name="Tekstvak 79">
                <a:extLst>
                  <a:ext uri="{FF2B5EF4-FFF2-40B4-BE49-F238E27FC236}">
                    <a16:creationId xmlns:a16="http://schemas.microsoft.com/office/drawing/2014/main" id="{7EA04EB2-CC20-4B9B-9C23-6116A1334334}"/>
                  </a:ext>
                </a:extLst>
              </p:cNvPr>
              <p:cNvSpPr txBox="1"/>
              <p:nvPr/>
            </p:nvSpPr>
            <p:spPr>
              <a:xfrm>
                <a:off x="3061496" y="3611419"/>
                <a:ext cx="1460501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Azure AD</a:t>
                </a:r>
              </a:p>
              <a:p>
                <a:pPr algn="ctr"/>
                <a: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tenant</a:t>
                </a:r>
                <a:r>
                  <a:rPr lang="nl-NL" sz="15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 </a:t>
                </a:r>
                <a:br>
                  <a:rPr lang="nl-NL" sz="15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endParaRPr lang="nl-NL" sz="15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6" name="Groep 118">
            <a:extLst>
              <a:ext uri="{FF2B5EF4-FFF2-40B4-BE49-F238E27FC236}">
                <a16:creationId xmlns:a16="http://schemas.microsoft.com/office/drawing/2014/main" id="{79121E48-EDCE-4F86-B519-FFE90904BB22}"/>
              </a:ext>
            </a:extLst>
          </p:cNvPr>
          <p:cNvGrpSpPr/>
          <p:nvPr/>
        </p:nvGrpSpPr>
        <p:grpSpPr>
          <a:xfrm>
            <a:off x="5677725" y="636358"/>
            <a:ext cx="3275425" cy="1971413"/>
            <a:chOff x="1475361" y="322502"/>
            <a:chExt cx="2797960" cy="1684036"/>
          </a:xfrm>
          <a:solidFill>
            <a:schemeClr val="bg1">
              <a:lumMod val="85000"/>
            </a:schemeClr>
          </a:solidFill>
        </p:grpSpPr>
        <p:sp>
          <p:nvSpPr>
            <p:cNvPr id="68" name="Ovaal 119">
              <a:extLst>
                <a:ext uri="{FF2B5EF4-FFF2-40B4-BE49-F238E27FC236}">
                  <a16:creationId xmlns:a16="http://schemas.microsoft.com/office/drawing/2014/main" id="{8C8104E4-F9B8-4A64-91C3-6A945E8F13B4}"/>
                </a:ext>
              </a:extLst>
            </p:cNvPr>
            <p:cNvSpPr/>
            <p:nvPr/>
          </p:nvSpPr>
          <p:spPr>
            <a:xfrm>
              <a:off x="1475361" y="1045823"/>
              <a:ext cx="959477" cy="959477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9" name="Ovaal 120">
              <a:extLst>
                <a:ext uri="{FF2B5EF4-FFF2-40B4-BE49-F238E27FC236}">
                  <a16:creationId xmlns:a16="http://schemas.microsoft.com/office/drawing/2014/main" id="{4EC38772-A5DC-48BF-9E11-FD8010195E49}"/>
                </a:ext>
              </a:extLst>
            </p:cNvPr>
            <p:cNvSpPr/>
            <p:nvPr/>
          </p:nvSpPr>
          <p:spPr>
            <a:xfrm>
              <a:off x="2012619" y="322502"/>
              <a:ext cx="1682797" cy="168279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0" name="Ovaal 121">
              <a:extLst>
                <a:ext uri="{FF2B5EF4-FFF2-40B4-BE49-F238E27FC236}">
                  <a16:creationId xmlns:a16="http://schemas.microsoft.com/office/drawing/2014/main" id="{19A04BF9-1ED8-4B97-8E4A-5FCCDAB35C79}"/>
                </a:ext>
              </a:extLst>
            </p:cNvPr>
            <p:cNvSpPr/>
            <p:nvPr/>
          </p:nvSpPr>
          <p:spPr>
            <a:xfrm>
              <a:off x="3056128" y="788107"/>
              <a:ext cx="1217193" cy="121719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1" name="Rechthoek 122">
              <a:extLst>
                <a:ext uri="{FF2B5EF4-FFF2-40B4-BE49-F238E27FC236}">
                  <a16:creationId xmlns:a16="http://schemas.microsoft.com/office/drawing/2014/main" id="{9E68E157-9716-44C0-9963-C2E025A7B00A}"/>
                </a:ext>
              </a:extLst>
            </p:cNvPr>
            <p:cNvSpPr/>
            <p:nvPr/>
          </p:nvSpPr>
          <p:spPr>
            <a:xfrm>
              <a:off x="1955099" y="1584900"/>
              <a:ext cx="1709626" cy="42163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350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73" name="Groep 65">
            <a:extLst>
              <a:ext uri="{FF2B5EF4-FFF2-40B4-BE49-F238E27FC236}">
                <a16:creationId xmlns:a16="http://schemas.microsoft.com/office/drawing/2014/main" id="{0D5E2B00-F571-43BA-85FF-9E83C2B8EFEE}"/>
              </a:ext>
            </a:extLst>
          </p:cNvPr>
          <p:cNvGrpSpPr/>
          <p:nvPr/>
        </p:nvGrpSpPr>
        <p:grpSpPr>
          <a:xfrm>
            <a:off x="2629823" y="3389428"/>
            <a:ext cx="994182" cy="846828"/>
            <a:chOff x="6419006" y="4230815"/>
            <a:chExt cx="1325576" cy="1129104"/>
          </a:xfrm>
        </p:grpSpPr>
        <p:grpSp>
          <p:nvGrpSpPr>
            <p:cNvPr id="75" name="Groep 66">
              <a:extLst>
                <a:ext uri="{FF2B5EF4-FFF2-40B4-BE49-F238E27FC236}">
                  <a16:creationId xmlns:a16="http://schemas.microsoft.com/office/drawing/2014/main" id="{E3DE7D44-DB54-4DD5-BB34-0731E22F805D}"/>
                </a:ext>
              </a:extLst>
            </p:cNvPr>
            <p:cNvGrpSpPr/>
            <p:nvPr/>
          </p:nvGrpSpPr>
          <p:grpSpPr>
            <a:xfrm>
              <a:off x="6419006" y="4230815"/>
              <a:ext cx="1325576" cy="1129104"/>
              <a:chOff x="5016159" y="1877185"/>
              <a:chExt cx="1325576" cy="1129104"/>
            </a:xfrm>
          </p:grpSpPr>
          <p:grpSp>
            <p:nvGrpSpPr>
              <p:cNvPr id="82" name="Groep 73">
                <a:extLst>
                  <a:ext uri="{FF2B5EF4-FFF2-40B4-BE49-F238E27FC236}">
                    <a16:creationId xmlns:a16="http://schemas.microsoft.com/office/drawing/2014/main" id="{496DD811-8F79-4B05-A570-256CB425F032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84" name="Afgeronde rechthoek 75">
                  <a:extLst>
                    <a:ext uri="{FF2B5EF4-FFF2-40B4-BE49-F238E27FC236}">
                      <a16:creationId xmlns:a16="http://schemas.microsoft.com/office/drawing/2014/main" id="{C2475A56-44AD-4775-AD92-A1524DADBB0C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5" name="Rechthoek 76">
                  <a:extLst>
                    <a:ext uri="{FF2B5EF4-FFF2-40B4-BE49-F238E27FC236}">
                      <a16:creationId xmlns:a16="http://schemas.microsoft.com/office/drawing/2014/main" id="{42E20538-F298-41A3-B2BC-BEF58AD27A26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6" name="Rechthoek 77">
                  <a:extLst>
                    <a:ext uri="{FF2B5EF4-FFF2-40B4-BE49-F238E27FC236}">
                      <a16:creationId xmlns:a16="http://schemas.microsoft.com/office/drawing/2014/main" id="{03D64759-AE50-49D9-A9FE-BF177E85623B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Rechthoek 78">
                  <a:extLst>
                    <a:ext uri="{FF2B5EF4-FFF2-40B4-BE49-F238E27FC236}">
                      <a16:creationId xmlns:a16="http://schemas.microsoft.com/office/drawing/2014/main" id="{C617BC31-2DBB-42BE-9100-B35735DB36B9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8" name="Rechthoek 79">
                  <a:extLst>
                    <a:ext uri="{FF2B5EF4-FFF2-40B4-BE49-F238E27FC236}">
                      <a16:creationId xmlns:a16="http://schemas.microsoft.com/office/drawing/2014/main" id="{2A1657C7-FC37-4802-B2B2-4426DBD94BA2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Tekstvak 79">
                <a:extLst>
                  <a:ext uri="{FF2B5EF4-FFF2-40B4-BE49-F238E27FC236}">
                    <a16:creationId xmlns:a16="http://schemas.microsoft.com/office/drawing/2014/main" id="{7C72D598-3061-4516-8008-8342A626A312}"/>
                  </a:ext>
                </a:extLst>
              </p:cNvPr>
              <p:cNvSpPr txBox="1"/>
              <p:nvPr/>
            </p:nvSpPr>
            <p:spPr>
              <a:xfrm>
                <a:off x="5016159" y="2657476"/>
                <a:ext cx="1325576" cy="3488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100" b="1" dirty="0" err="1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ConfigMgr</a:t>
                </a:r>
                <a:endParaRPr lang="nl-NL" sz="6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" name="Groep 67">
              <a:extLst>
                <a:ext uri="{FF2B5EF4-FFF2-40B4-BE49-F238E27FC236}">
                  <a16:creationId xmlns:a16="http://schemas.microsoft.com/office/drawing/2014/main" id="{15E2E4F5-14D9-4FC2-8051-D4E308E275F3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77" name="Afgeronde rechthoek 68">
                <a:extLst>
                  <a:ext uri="{FF2B5EF4-FFF2-40B4-BE49-F238E27FC236}">
                    <a16:creationId xmlns:a16="http://schemas.microsoft.com/office/drawing/2014/main" id="{A3449ACE-52C7-4728-9E2D-F231D2E45D13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8" name="Rechthoek 69">
                <a:extLst>
                  <a:ext uri="{FF2B5EF4-FFF2-40B4-BE49-F238E27FC236}">
                    <a16:creationId xmlns:a16="http://schemas.microsoft.com/office/drawing/2014/main" id="{C6FACFAE-A4FA-4C67-BA84-C9557B5414A3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79" name="Rechthoek 70">
                <a:extLst>
                  <a:ext uri="{FF2B5EF4-FFF2-40B4-BE49-F238E27FC236}">
                    <a16:creationId xmlns:a16="http://schemas.microsoft.com/office/drawing/2014/main" id="{963579A7-8173-438E-A859-3D72A2DC7135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0" name="Rechthoek 71">
                <a:extLst>
                  <a:ext uri="{FF2B5EF4-FFF2-40B4-BE49-F238E27FC236}">
                    <a16:creationId xmlns:a16="http://schemas.microsoft.com/office/drawing/2014/main" id="{53483F9C-0241-4587-965C-2DD2220149D4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81" name="Rechthoek 72">
                <a:extLst>
                  <a:ext uri="{FF2B5EF4-FFF2-40B4-BE49-F238E27FC236}">
                    <a16:creationId xmlns:a16="http://schemas.microsoft.com/office/drawing/2014/main" id="{D38FF827-9451-4265-B3CD-443D8FBCD7FA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3" name="Groep 102">
            <a:extLst>
              <a:ext uri="{FF2B5EF4-FFF2-40B4-BE49-F238E27FC236}">
                <a16:creationId xmlns:a16="http://schemas.microsoft.com/office/drawing/2014/main" id="{8CCB6493-D806-4285-9012-0B11CC6A26A5}"/>
              </a:ext>
            </a:extLst>
          </p:cNvPr>
          <p:cNvGrpSpPr/>
          <p:nvPr/>
        </p:nvGrpSpPr>
        <p:grpSpPr>
          <a:xfrm>
            <a:off x="5870920" y="3427361"/>
            <a:ext cx="894650" cy="884482"/>
            <a:chOff x="5510231" y="4546462"/>
            <a:chExt cx="1192867" cy="1179309"/>
          </a:xfrm>
        </p:grpSpPr>
        <p:sp>
          <p:nvSpPr>
            <p:cNvPr id="102" name="Round Same Side Corner Rectangle 413">
              <a:extLst>
                <a:ext uri="{FF2B5EF4-FFF2-40B4-BE49-F238E27FC236}">
                  <a16:creationId xmlns:a16="http://schemas.microsoft.com/office/drawing/2014/main" id="{F41CE3F0-8FEE-49B4-8751-B47973D9CB49}"/>
                </a:ext>
              </a:extLst>
            </p:cNvPr>
            <p:cNvSpPr/>
            <p:nvPr/>
          </p:nvSpPr>
          <p:spPr>
            <a:xfrm rot="10800000">
              <a:off x="5518161" y="5307024"/>
              <a:ext cx="1177050" cy="652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cs typeface="Arial" panose="020B0604020202020204" pitchFamily="34" charset="0"/>
              </a:endParaRPr>
            </a:p>
          </p:txBody>
        </p:sp>
        <p:sp>
          <p:nvSpPr>
            <p:cNvPr id="101" name="Trapezoid 414">
              <a:extLst>
                <a:ext uri="{FF2B5EF4-FFF2-40B4-BE49-F238E27FC236}">
                  <a16:creationId xmlns:a16="http://schemas.microsoft.com/office/drawing/2014/main" id="{73C3BDD0-546A-4462-B399-9602DEC25540}"/>
                </a:ext>
              </a:extLst>
            </p:cNvPr>
            <p:cNvSpPr/>
            <p:nvPr/>
          </p:nvSpPr>
          <p:spPr>
            <a:xfrm>
              <a:off x="5510231" y="5174670"/>
              <a:ext cx="1192867" cy="129974"/>
            </a:xfrm>
            <a:prstGeom prst="trapezoid">
              <a:avLst>
                <a:gd name="adj" fmla="val 9511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cs typeface="Arial" panose="020B0604020202020204" pitchFamily="34" charset="0"/>
              </a:endParaRPr>
            </a:p>
          </p:txBody>
        </p:sp>
        <p:grpSp>
          <p:nvGrpSpPr>
            <p:cNvPr id="89" name="Group 409">
              <a:extLst>
                <a:ext uri="{FF2B5EF4-FFF2-40B4-BE49-F238E27FC236}">
                  <a16:creationId xmlns:a16="http://schemas.microsoft.com/office/drawing/2014/main" id="{42C71B43-ADFB-41B3-B414-B373D2B1BFB9}"/>
                </a:ext>
              </a:extLst>
            </p:cNvPr>
            <p:cNvGrpSpPr/>
            <p:nvPr/>
          </p:nvGrpSpPr>
          <p:grpSpPr>
            <a:xfrm>
              <a:off x="5560362" y="4546462"/>
              <a:ext cx="1094657" cy="1179309"/>
              <a:chOff x="9205006" y="3440466"/>
              <a:chExt cx="1094657" cy="1179309"/>
            </a:xfrm>
            <a:solidFill>
              <a:srgbClr val="FF5F00"/>
            </a:solidFill>
          </p:grpSpPr>
          <p:sp>
            <p:nvSpPr>
              <p:cNvPr id="90" name="Tekstvak 58">
                <a:extLst>
                  <a:ext uri="{FF2B5EF4-FFF2-40B4-BE49-F238E27FC236}">
                    <a16:creationId xmlns:a16="http://schemas.microsoft.com/office/drawing/2014/main" id="{6C308B03-62B9-446A-ADBE-FD6616A7E5A5}"/>
                  </a:ext>
                </a:extLst>
              </p:cNvPr>
              <p:cNvSpPr txBox="1"/>
              <p:nvPr/>
            </p:nvSpPr>
            <p:spPr>
              <a:xfrm>
                <a:off x="9629185" y="4219666"/>
                <a:ext cx="246308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nl-NL" sz="13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  <p:grpSp>
            <p:nvGrpSpPr>
              <p:cNvPr id="91" name="Group 411">
                <a:extLst>
                  <a:ext uri="{FF2B5EF4-FFF2-40B4-BE49-F238E27FC236}">
                    <a16:creationId xmlns:a16="http://schemas.microsoft.com/office/drawing/2014/main" id="{937DAA53-7EB7-4271-AFDE-65F5414CF949}"/>
                  </a:ext>
                </a:extLst>
              </p:cNvPr>
              <p:cNvGrpSpPr/>
              <p:nvPr/>
            </p:nvGrpSpPr>
            <p:grpSpPr>
              <a:xfrm>
                <a:off x="9205006" y="3440466"/>
                <a:ext cx="1094657" cy="803901"/>
                <a:chOff x="9205006" y="3440466"/>
                <a:chExt cx="1094657" cy="803901"/>
              </a:xfrm>
              <a:grpFill/>
            </p:grpSpPr>
            <p:sp>
              <p:nvSpPr>
                <p:cNvPr id="92" name="Rectangle 412">
                  <a:extLst>
                    <a:ext uri="{FF2B5EF4-FFF2-40B4-BE49-F238E27FC236}">
                      <a16:creationId xmlns:a16="http://schemas.microsoft.com/office/drawing/2014/main" id="{E3EB836F-43C0-441C-9178-94B08CD8DC35}"/>
                    </a:ext>
                  </a:extLst>
                </p:cNvPr>
                <p:cNvSpPr/>
                <p:nvPr/>
              </p:nvSpPr>
              <p:spPr>
                <a:xfrm>
                  <a:off x="9388269" y="3513783"/>
                  <a:ext cx="732894" cy="468974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3" name="Round Same Side Corner Rectangle 413">
                  <a:extLst>
                    <a:ext uri="{FF2B5EF4-FFF2-40B4-BE49-F238E27FC236}">
                      <a16:creationId xmlns:a16="http://schemas.microsoft.com/office/drawing/2014/main" id="{8E2F7407-0B62-4DAB-9E7F-4782AB9976C1}"/>
                    </a:ext>
                  </a:extLst>
                </p:cNvPr>
                <p:cNvSpPr/>
                <p:nvPr/>
              </p:nvSpPr>
              <p:spPr>
                <a:xfrm rot="10800000">
                  <a:off x="9206508" y="4198648"/>
                  <a:ext cx="1093155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Trapezoid 414">
                  <a:extLst>
                    <a:ext uri="{FF2B5EF4-FFF2-40B4-BE49-F238E27FC236}">
                      <a16:creationId xmlns:a16="http://schemas.microsoft.com/office/drawing/2014/main" id="{554D27B0-32AF-4536-B6DC-6E179C425557}"/>
                    </a:ext>
                  </a:extLst>
                </p:cNvPr>
                <p:cNvSpPr/>
                <p:nvPr/>
              </p:nvSpPr>
              <p:spPr>
                <a:xfrm>
                  <a:off x="9205006" y="4062900"/>
                  <a:ext cx="1094657" cy="122264"/>
                </a:xfrm>
                <a:prstGeom prst="trapezoid">
                  <a:avLst>
                    <a:gd name="adj" fmla="val 95115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Round Same Side Corner Rectangle 415">
                  <a:extLst>
                    <a:ext uri="{FF2B5EF4-FFF2-40B4-BE49-F238E27FC236}">
                      <a16:creationId xmlns:a16="http://schemas.microsoft.com/office/drawing/2014/main" id="{98CBEC50-DFA6-4A40-B9FF-78EEEA05E6B8}"/>
                    </a:ext>
                  </a:extLst>
                </p:cNvPr>
                <p:cNvSpPr/>
                <p:nvPr/>
              </p:nvSpPr>
              <p:spPr>
                <a:xfrm>
                  <a:off x="9281767" y="3440466"/>
                  <a:ext cx="931360" cy="627630"/>
                </a:xfrm>
                <a:prstGeom prst="round2SameRect">
                  <a:avLst>
                    <a:gd name="adj1" fmla="val 720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Round Same Side Corner Rectangle 416">
                  <a:extLst>
                    <a:ext uri="{FF2B5EF4-FFF2-40B4-BE49-F238E27FC236}">
                      <a16:creationId xmlns:a16="http://schemas.microsoft.com/office/drawing/2014/main" id="{32E83AF5-DF69-4006-BC2D-69662E3866A4}"/>
                    </a:ext>
                  </a:extLst>
                </p:cNvPr>
                <p:cNvSpPr/>
                <p:nvPr/>
              </p:nvSpPr>
              <p:spPr>
                <a:xfrm>
                  <a:off x="9318341" y="3459759"/>
                  <a:ext cx="864985" cy="578546"/>
                </a:xfrm>
                <a:prstGeom prst="round2SameRect">
                  <a:avLst>
                    <a:gd name="adj1" fmla="val 10493"/>
                    <a:gd name="adj2" fmla="val 0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Trapezoid 417">
                  <a:extLst>
                    <a:ext uri="{FF2B5EF4-FFF2-40B4-BE49-F238E27FC236}">
                      <a16:creationId xmlns:a16="http://schemas.microsoft.com/office/drawing/2014/main" id="{D3D3DEBB-E377-4ED0-8473-B4F23F5EC955}"/>
                    </a:ext>
                  </a:extLst>
                </p:cNvPr>
                <p:cNvSpPr/>
                <p:nvPr/>
              </p:nvSpPr>
              <p:spPr>
                <a:xfrm>
                  <a:off x="9318341" y="4090522"/>
                  <a:ext cx="864985" cy="53001"/>
                </a:xfrm>
                <a:prstGeom prst="trapezoid">
                  <a:avLst>
                    <a:gd name="adj" fmla="val 82771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Trapezoid 418">
                  <a:extLst>
                    <a:ext uri="{FF2B5EF4-FFF2-40B4-BE49-F238E27FC236}">
                      <a16:creationId xmlns:a16="http://schemas.microsoft.com/office/drawing/2014/main" id="{C798E2CB-E996-48D4-A3A5-39149FC91D56}"/>
                    </a:ext>
                  </a:extLst>
                </p:cNvPr>
                <p:cNvSpPr/>
                <p:nvPr/>
              </p:nvSpPr>
              <p:spPr>
                <a:xfrm>
                  <a:off x="9624196" y="4112689"/>
                  <a:ext cx="257803" cy="45719"/>
                </a:xfrm>
                <a:prstGeom prst="trapezoid">
                  <a:avLst>
                    <a:gd name="adj" fmla="val 7963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99" name="Straight Connector 419">
                  <a:extLst>
                    <a:ext uri="{FF2B5EF4-FFF2-40B4-BE49-F238E27FC236}">
                      <a16:creationId xmlns:a16="http://schemas.microsoft.com/office/drawing/2014/main" id="{6D964403-FD5B-4295-96CF-9475B091D890}"/>
                    </a:ext>
                  </a:extLst>
                </p:cNvPr>
                <p:cNvCxnSpPr/>
                <p:nvPr/>
              </p:nvCxnSpPr>
              <p:spPr>
                <a:xfrm>
                  <a:off x="9660732" y="4201029"/>
                  <a:ext cx="188118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0" name="Rectangle 420">
                  <a:extLst>
                    <a:ext uri="{FF2B5EF4-FFF2-40B4-BE49-F238E27FC236}">
                      <a16:creationId xmlns:a16="http://schemas.microsoft.com/office/drawing/2014/main" id="{425ADDFC-02DE-4F78-840C-7AE0DDCF82FA}"/>
                    </a:ext>
                  </a:extLst>
                </p:cNvPr>
                <p:cNvSpPr/>
                <p:nvPr/>
              </p:nvSpPr>
              <p:spPr>
                <a:xfrm>
                  <a:off x="9381126" y="3520926"/>
                  <a:ext cx="735275" cy="4689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04" name="Groep 65">
            <a:extLst>
              <a:ext uri="{FF2B5EF4-FFF2-40B4-BE49-F238E27FC236}">
                <a16:creationId xmlns:a16="http://schemas.microsoft.com/office/drawing/2014/main" id="{04AC479F-741D-4DD7-B417-F13B13DB1CF4}"/>
              </a:ext>
            </a:extLst>
          </p:cNvPr>
          <p:cNvGrpSpPr/>
          <p:nvPr/>
        </p:nvGrpSpPr>
        <p:grpSpPr>
          <a:xfrm>
            <a:off x="3626170" y="3402974"/>
            <a:ext cx="1013419" cy="1046883"/>
            <a:chOff x="6406181" y="4230815"/>
            <a:chExt cx="1351225" cy="1395843"/>
          </a:xfrm>
        </p:grpSpPr>
        <p:grpSp>
          <p:nvGrpSpPr>
            <p:cNvPr id="105" name="Groep 66">
              <a:extLst>
                <a:ext uri="{FF2B5EF4-FFF2-40B4-BE49-F238E27FC236}">
                  <a16:creationId xmlns:a16="http://schemas.microsoft.com/office/drawing/2014/main" id="{D69B8F4E-0AB9-4774-86C2-E08FE667819B}"/>
                </a:ext>
              </a:extLst>
            </p:cNvPr>
            <p:cNvGrpSpPr/>
            <p:nvPr/>
          </p:nvGrpSpPr>
          <p:grpSpPr>
            <a:xfrm>
              <a:off x="6406181" y="4230815"/>
              <a:ext cx="1351225" cy="1395843"/>
              <a:chOff x="5003334" y="1877185"/>
              <a:chExt cx="1351225" cy="1395843"/>
            </a:xfrm>
          </p:grpSpPr>
          <p:grpSp>
            <p:nvGrpSpPr>
              <p:cNvPr id="112" name="Groep 73">
                <a:extLst>
                  <a:ext uri="{FF2B5EF4-FFF2-40B4-BE49-F238E27FC236}">
                    <a16:creationId xmlns:a16="http://schemas.microsoft.com/office/drawing/2014/main" id="{E3387C10-D995-4349-BAF8-69CA7D896D24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114" name="Afgeronde rechthoek 75">
                  <a:extLst>
                    <a:ext uri="{FF2B5EF4-FFF2-40B4-BE49-F238E27FC236}">
                      <a16:creationId xmlns:a16="http://schemas.microsoft.com/office/drawing/2014/main" id="{839269E7-FD04-4881-8655-F0D850A75FB7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5" name="Rechthoek 76">
                  <a:extLst>
                    <a:ext uri="{FF2B5EF4-FFF2-40B4-BE49-F238E27FC236}">
                      <a16:creationId xmlns:a16="http://schemas.microsoft.com/office/drawing/2014/main" id="{192F36E6-7736-4CFF-9631-49C397B9C628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" name="Rechthoek 77">
                  <a:extLst>
                    <a:ext uri="{FF2B5EF4-FFF2-40B4-BE49-F238E27FC236}">
                      <a16:creationId xmlns:a16="http://schemas.microsoft.com/office/drawing/2014/main" id="{8BF23FDE-0070-4410-8F15-264DFBD863C2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7" name="Rechthoek 78">
                  <a:extLst>
                    <a:ext uri="{FF2B5EF4-FFF2-40B4-BE49-F238E27FC236}">
                      <a16:creationId xmlns:a16="http://schemas.microsoft.com/office/drawing/2014/main" id="{35287335-9FBC-4972-8680-F4ABE5CABF59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Rechthoek 79">
                  <a:extLst>
                    <a:ext uri="{FF2B5EF4-FFF2-40B4-BE49-F238E27FC236}">
                      <a16:creationId xmlns:a16="http://schemas.microsoft.com/office/drawing/2014/main" id="{2FC7D76F-479E-47A6-B83F-4B4F14A991B2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3" name="Tekstvak 79">
                <a:extLst>
                  <a:ext uri="{FF2B5EF4-FFF2-40B4-BE49-F238E27FC236}">
                    <a16:creationId xmlns:a16="http://schemas.microsoft.com/office/drawing/2014/main" id="{615267A3-5C73-4D6B-A1B1-364E0D4B4226}"/>
                  </a:ext>
                </a:extLst>
              </p:cNvPr>
              <p:cNvSpPr txBox="1"/>
              <p:nvPr/>
            </p:nvSpPr>
            <p:spPr>
              <a:xfrm>
                <a:off x="5003334" y="2657475"/>
                <a:ext cx="1351225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2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Exchange</a:t>
                </a:r>
                <a:br>
                  <a:rPr lang="nl-NL" sz="12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Servers</a:t>
                </a:r>
                <a:endParaRPr lang="nl-NL" sz="7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6" name="Groep 67">
              <a:extLst>
                <a:ext uri="{FF2B5EF4-FFF2-40B4-BE49-F238E27FC236}">
                  <a16:creationId xmlns:a16="http://schemas.microsoft.com/office/drawing/2014/main" id="{BEC7E668-FED6-4881-A533-740AE7576BE0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107" name="Afgeronde rechthoek 68">
                <a:extLst>
                  <a:ext uri="{FF2B5EF4-FFF2-40B4-BE49-F238E27FC236}">
                    <a16:creationId xmlns:a16="http://schemas.microsoft.com/office/drawing/2014/main" id="{93AD5502-8254-4FB8-9FE4-951A9C10FACF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8" name="Rechthoek 69">
                <a:extLst>
                  <a:ext uri="{FF2B5EF4-FFF2-40B4-BE49-F238E27FC236}">
                    <a16:creationId xmlns:a16="http://schemas.microsoft.com/office/drawing/2014/main" id="{1728CDD0-80CA-4EA3-9986-F065AB34A199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09" name="Rechthoek 70">
                <a:extLst>
                  <a:ext uri="{FF2B5EF4-FFF2-40B4-BE49-F238E27FC236}">
                    <a16:creationId xmlns:a16="http://schemas.microsoft.com/office/drawing/2014/main" id="{65BA5FAC-1061-4D6E-808F-BD33D0F8B3CC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10" name="Rechthoek 71">
                <a:extLst>
                  <a:ext uri="{FF2B5EF4-FFF2-40B4-BE49-F238E27FC236}">
                    <a16:creationId xmlns:a16="http://schemas.microsoft.com/office/drawing/2014/main" id="{A6B0E8B4-DAD7-4F6F-BC76-47E5F6BABA81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11" name="Rechthoek 72">
                <a:extLst>
                  <a:ext uri="{FF2B5EF4-FFF2-40B4-BE49-F238E27FC236}">
                    <a16:creationId xmlns:a16="http://schemas.microsoft.com/office/drawing/2014/main" id="{A037631B-C4AA-46A4-B405-80A2D3DF3631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9" name="Groep 65">
            <a:extLst>
              <a:ext uri="{FF2B5EF4-FFF2-40B4-BE49-F238E27FC236}">
                <a16:creationId xmlns:a16="http://schemas.microsoft.com/office/drawing/2014/main" id="{FB26714A-5FBC-4E1E-954B-219C449944BB}"/>
              </a:ext>
            </a:extLst>
          </p:cNvPr>
          <p:cNvGrpSpPr/>
          <p:nvPr/>
        </p:nvGrpSpPr>
        <p:grpSpPr>
          <a:xfrm>
            <a:off x="4579604" y="3412277"/>
            <a:ext cx="1135246" cy="1046883"/>
            <a:chOff x="6324965" y="4230815"/>
            <a:chExt cx="1513661" cy="1395843"/>
          </a:xfrm>
        </p:grpSpPr>
        <p:grpSp>
          <p:nvGrpSpPr>
            <p:cNvPr id="120" name="Groep 66">
              <a:extLst>
                <a:ext uri="{FF2B5EF4-FFF2-40B4-BE49-F238E27FC236}">
                  <a16:creationId xmlns:a16="http://schemas.microsoft.com/office/drawing/2014/main" id="{268735DE-37EC-4CD0-A0B8-F3CD9746ED76}"/>
                </a:ext>
              </a:extLst>
            </p:cNvPr>
            <p:cNvGrpSpPr/>
            <p:nvPr/>
          </p:nvGrpSpPr>
          <p:grpSpPr>
            <a:xfrm>
              <a:off x="6324965" y="4230815"/>
              <a:ext cx="1513661" cy="1395843"/>
              <a:chOff x="4922118" y="1877185"/>
              <a:chExt cx="1513661" cy="1395843"/>
            </a:xfrm>
          </p:grpSpPr>
          <p:grpSp>
            <p:nvGrpSpPr>
              <p:cNvPr id="127" name="Groep 73">
                <a:extLst>
                  <a:ext uri="{FF2B5EF4-FFF2-40B4-BE49-F238E27FC236}">
                    <a16:creationId xmlns:a16="http://schemas.microsoft.com/office/drawing/2014/main" id="{5703297E-6281-4DFB-AD89-C16A7B7AF70B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129" name="Afgeronde rechthoek 75">
                  <a:extLst>
                    <a:ext uri="{FF2B5EF4-FFF2-40B4-BE49-F238E27FC236}">
                      <a16:creationId xmlns:a16="http://schemas.microsoft.com/office/drawing/2014/main" id="{74AE84F8-61D6-44AA-B532-F552FA35B742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0" name="Rechthoek 76">
                  <a:extLst>
                    <a:ext uri="{FF2B5EF4-FFF2-40B4-BE49-F238E27FC236}">
                      <a16:creationId xmlns:a16="http://schemas.microsoft.com/office/drawing/2014/main" id="{1B110FF0-7D52-4767-B100-E0BDEB4672AC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1" name="Rechthoek 77">
                  <a:extLst>
                    <a:ext uri="{FF2B5EF4-FFF2-40B4-BE49-F238E27FC236}">
                      <a16:creationId xmlns:a16="http://schemas.microsoft.com/office/drawing/2014/main" id="{81291A88-EA88-44F2-8B4A-48F894DF21ED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2" name="Rechthoek 78">
                  <a:extLst>
                    <a:ext uri="{FF2B5EF4-FFF2-40B4-BE49-F238E27FC236}">
                      <a16:creationId xmlns:a16="http://schemas.microsoft.com/office/drawing/2014/main" id="{102254A8-2F3D-4785-B856-951743D1D09A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3" name="Rechthoek 79">
                  <a:extLst>
                    <a:ext uri="{FF2B5EF4-FFF2-40B4-BE49-F238E27FC236}">
                      <a16:creationId xmlns:a16="http://schemas.microsoft.com/office/drawing/2014/main" id="{1E5CF8BF-262F-4231-9B01-F8751C6D8808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20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8" name="Tekstvak 79">
                <a:extLst>
                  <a:ext uri="{FF2B5EF4-FFF2-40B4-BE49-F238E27FC236}">
                    <a16:creationId xmlns:a16="http://schemas.microsoft.com/office/drawing/2014/main" id="{AA4C4663-0313-40D6-84AC-AF0BDBA5F00D}"/>
                  </a:ext>
                </a:extLst>
              </p:cNvPr>
              <p:cNvSpPr txBox="1"/>
              <p:nvPr/>
            </p:nvSpPr>
            <p:spPr>
              <a:xfrm>
                <a:off x="4922118" y="2657475"/>
                <a:ext cx="1513661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2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SharePoint</a:t>
                </a:r>
                <a:br>
                  <a:rPr lang="nl-NL" sz="120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</a:br>
                <a:r>
                  <a:rPr lang="nl-NL" sz="120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Servers</a:t>
                </a:r>
                <a:endParaRPr lang="nl-NL" sz="70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1" name="Groep 67">
              <a:extLst>
                <a:ext uri="{FF2B5EF4-FFF2-40B4-BE49-F238E27FC236}">
                  <a16:creationId xmlns:a16="http://schemas.microsoft.com/office/drawing/2014/main" id="{C469F36F-4A9D-4E24-922B-C430045B81A5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122" name="Afgeronde rechthoek 68">
                <a:extLst>
                  <a:ext uri="{FF2B5EF4-FFF2-40B4-BE49-F238E27FC236}">
                    <a16:creationId xmlns:a16="http://schemas.microsoft.com/office/drawing/2014/main" id="{E0275A3E-DFBD-45CA-82BA-E31BE26E5511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3" name="Rechthoek 69">
                <a:extLst>
                  <a:ext uri="{FF2B5EF4-FFF2-40B4-BE49-F238E27FC236}">
                    <a16:creationId xmlns:a16="http://schemas.microsoft.com/office/drawing/2014/main" id="{6828B470-6FC4-4EE4-8622-BCADACCD68C4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4" name="Rechthoek 70">
                <a:extLst>
                  <a:ext uri="{FF2B5EF4-FFF2-40B4-BE49-F238E27FC236}">
                    <a16:creationId xmlns:a16="http://schemas.microsoft.com/office/drawing/2014/main" id="{04C98CA6-AEE1-4712-8F80-86CDD5AFB1F1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5" name="Rechthoek 71">
                <a:extLst>
                  <a:ext uri="{FF2B5EF4-FFF2-40B4-BE49-F238E27FC236}">
                    <a16:creationId xmlns:a16="http://schemas.microsoft.com/office/drawing/2014/main" id="{548CB9D6-C606-43DD-BAE6-A245F9B91073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6" name="Rechthoek 72">
                <a:extLst>
                  <a:ext uri="{FF2B5EF4-FFF2-40B4-BE49-F238E27FC236}">
                    <a16:creationId xmlns:a16="http://schemas.microsoft.com/office/drawing/2014/main" id="{F341F851-C838-4D12-9785-9BB24E20154A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20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3" name="Groep 222">
            <a:extLst>
              <a:ext uri="{FF2B5EF4-FFF2-40B4-BE49-F238E27FC236}">
                <a16:creationId xmlns:a16="http://schemas.microsoft.com/office/drawing/2014/main" id="{08857100-0735-4738-89BC-31D6F138017D}"/>
              </a:ext>
            </a:extLst>
          </p:cNvPr>
          <p:cNvGrpSpPr/>
          <p:nvPr/>
        </p:nvGrpSpPr>
        <p:grpSpPr>
          <a:xfrm>
            <a:off x="7125935" y="3399797"/>
            <a:ext cx="1880402" cy="1093049"/>
            <a:chOff x="9501247" y="4533061"/>
            <a:chExt cx="2507202" cy="1457398"/>
          </a:xfrm>
        </p:grpSpPr>
        <p:grpSp>
          <p:nvGrpSpPr>
            <p:cNvPr id="134" name="Groep 65">
              <a:extLst>
                <a:ext uri="{FF2B5EF4-FFF2-40B4-BE49-F238E27FC236}">
                  <a16:creationId xmlns:a16="http://schemas.microsoft.com/office/drawing/2014/main" id="{DBF2E72C-8981-4079-B842-2185E0916BF8}"/>
                </a:ext>
              </a:extLst>
            </p:cNvPr>
            <p:cNvGrpSpPr/>
            <p:nvPr/>
          </p:nvGrpSpPr>
          <p:grpSpPr>
            <a:xfrm>
              <a:off x="9930853" y="4533061"/>
              <a:ext cx="1706022" cy="1457398"/>
              <a:chOff x="6228785" y="4230815"/>
              <a:chExt cx="1706022" cy="1457398"/>
            </a:xfrm>
          </p:grpSpPr>
          <p:grpSp>
            <p:nvGrpSpPr>
              <p:cNvPr id="135" name="Groep 66">
                <a:extLst>
                  <a:ext uri="{FF2B5EF4-FFF2-40B4-BE49-F238E27FC236}">
                    <a16:creationId xmlns:a16="http://schemas.microsoft.com/office/drawing/2014/main" id="{1D28F94C-6EA7-4840-8AE5-1ACA7878F9E0}"/>
                  </a:ext>
                </a:extLst>
              </p:cNvPr>
              <p:cNvGrpSpPr/>
              <p:nvPr/>
            </p:nvGrpSpPr>
            <p:grpSpPr>
              <a:xfrm>
                <a:off x="6228785" y="4230815"/>
                <a:ext cx="1706022" cy="1457398"/>
                <a:chOff x="4825938" y="1877185"/>
                <a:chExt cx="1706022" cy="1457398"/>
              </a:xfrm>
            </p:grpSpPr>
            <p:grpSp>
              <p:nvGrpSpPr>
                <p:cNvPr id="142" name="Groep 73">
                  <a:extLst>
                    <a:ext uri="{FF2B5EF4-FFF2-40B4-BE49-F238E27FC236}">
                      <a16:creationId xmlns:a16="http://schemas.microsoft.com/office/drawing/2014/main" id="{CA08BE9D-1005-4EB5-ABF0-85C26901CD59}"/>
                    </a:ext>
                  </a:extLst>
                </p:cNvPr>
                <p:cNvGrpSpPr/>
                <p:nvPr/>
              </p:nvGrpSpPr>
              <p:grpSpPr>
                <a:xfrm>
                  <a:off x="5678945" y="1877185"/>
                  <a:ext cx="360040" cy="780826"/>
                  <a:chOff x="2052279" y="1284245"/>
                  <a:chExt cx="360040" cy="780826"/>
                </a:xfrm>
              </p:grpSpPr>
              <p:sp>
                <p:nvSpPr>
                  <p:cNvPr id="144" name="Afgeronde rechthoek 75">
                    <a:extLst>
                      <a:ext uri="{FF2B5EF4-FFF2-40B4-BE49-F238E27FC236}">
                        <a16:creationId xmlns:a16="http://schemas.microsoft.com/office/drawing/2014/main" id="{9C55CD13-C367-4C97-9827-4E23F514EF8F}"/>
                      </a:ext>
                    </a:extLst>
                  </p:cNvPr>
                  <p:cNvSpPr/>
                  <p:nvPr/>
                </p:nvSpPr>
                <p:spPr>
                  <a:xfrm>
                    <a:off x="2052279" y="1284245"/>
                    <a:ext cx="360040" cy="780290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Rechthoek 76">
                    <a:extLst>
                      <a:ext uri="{FF2B5EF4-FFF2-40B4-BE49-F238E27FC236}">
                        <a16:creationId xmlns:a16="http://schemas.microsoft.com/office/drawing/2014/main" id="{B3FE113A-3B86-496C-A0CE-6F78FC77BCEE}"/>
                      </a:ext>
                    </a:extLst>
                  </p:cNvPr>
                  <p:cNvSpPr/>
                  <p:nvPr/>
                </p:nvSpPr>
                <p:spPr>
                  <a:xfrm>
                    <a:off x="2052279" y="1715233"/>
                    <a:ext cx="360040" cy="349838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Rechthoek 77">
                    <a:extLst>
                      <a:ext uri="{FF2B5EF4-FFF2-40B4-BE49-F238E27FC236}">
                        <a16:creationId xmlns:a16="http://schemas.microsoft.com/office/drawing/2014/main" id="{CEA5852B-E458-48DA-BA51-48B63119F512}"/>
                      </a:ext>
                    </a:extLst>
                  </p:cNvPr>
                  <p:cNvSpPr/>
                  <p:nvPr/>
                </p:nvSpPr>
                <p:spPr>
                  <a:xfrm>
                    <a:off x="2088202" y="138743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Rechthoek 78">
                    <a:extLst>
                      <a:ext uri="{FF2B5EF4-FFF2-40B4-BE49-F238E27FC236}">
                        <a16:creationId xmlns:a16="http://schemas.microsoft.com/office/drawing/2014/main" id="{08921EEF-6C34-45B6-91F6-0800612AAE02}"/>
                      </a:ext>
                    </a:extLst>
                  </p:cNvPr>
                  <p:cNvSpPr/>
                  <p:nvPr/>
                </p:nvSpPr>
                <p:spPr>
                  <a:xfrm>
                    <a:off x="2088202" y="186729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8" name="Rechthoek 79">
                    <a:extLst>
                      <a:ext uri="{FF2B5EF4-FFF2-40B4-BE49-F238E27FC236}">
                        <a16:creationId xmlns:a16="http://schemas.microsoft.com/office/drawing/2014/main" id="{A4C8D0A8-B741-4A0F-8DED-346F155F5653}"/>
                      </a:ext>
                    </a:extLst>
                  </p:cNvPr>
                  <p:cNvSpPr/>
                  <p:nvPr/>
                </p:nvSpPr>
                <p:spPr>
                  <a:xfrm>
                    <a:off x="2088202" y="194010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43" name="Tekstvak 79">
                  <a:extLst>
                    <a:ext uri="{FF2B5EF4-FFF2-40B4-BE49-F238E27FC236}">
                      <a16:creationId xmlns:a16="http://schemas.microsoft.com/office/drawing/2014/main" id="{F3611F5E-A1A5-43EB-B550-69B87839CB9D}"/>
                    </a:ext>
                  </a:extLst>
                </p:cNvPr>
                <p:cNvSpPr txBox="1"/>
                <p:nvPr/>
              </p:nvSpPr>
              <p:spPr>
                <a:xfrm>
                  <a:off x="4825938" y="2657475"/>
                  <a:ext cx="1706022" cy="677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nl-NL" sz="1350" b="1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  <a:t>Application</a:t>
                  </a:r>
                  <a:br>
                    <a:rPr lang="nl-NL" sz="1350" b="1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</a:br>
                  <a:r>
                    <a:rPr lang="nl-NL" sz="1350" dirty="0">
                      <a:effectLst>
                        <a:glow rad="101600">
                          <a:schemeClr val="bg1">
                            <a:alpha val="60000"/>
                          </a:schemeClr>
                        </a:glow>
                      </a:effectLst>
                      <a:cs typeface="Arial" panose="020B0604020202020204" pitchFamily="34" charset="0"/>
                    </a:rPr>
                    <a:t>Servers</a:t>
                  </a:r>
                  <a:endParaRPr lang="nl-NL" sz="7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36" name="Groep 67">
                <a:extLst>
                  <a:ext uri="{FF2B5EF4-FFF2-40B4-BE49-F238E27FC236}">
                    <a16:creationId xmlns:a16="http://schemas.microsoft.com/office/drawing/2014/main" id="{161EF371-EAC2-4F8E-A806-114BE4A69CD9}"/>
                  </a:ext>
                </a:extLst>
              </p:cNvPr>
              <p:cNvGrpSpPr/>
              <p:nvPr/>
            </p:nvGrpSpPr>
            <p:grpSpPr>
              <a:xfrm>
                <a:off x="6657066" y="4230815"/>
                <a:ext cx="360040" cy="780826"/>
                <a:chOff x="2052279" y="1284245"/>
                <a:chExt cx="360040" cy="780826"/>
              </a:xfrm>
            </p:grpSpPr>
            <p:sp>
              <p:nvSpPr>
                <p:cNvPr id="137" name="Afgeronde rechthoek 68">
                  <a:extLst>
                    <a:ext uri="{FF2B5EF4-FFF2-40B4-BE49-F238E27FC236}">
                      <a16:creationId xmlns:a16="http://schemas.microsoft.com/office/drawing/2014/main" id="{CF9923EE-A7EE-4E47-B3F5-A22F057800E5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8" name="Rechthoek 69">
                  <a:extLst>
                    <a:ext uri="{FF2B5EF4-FFF2-40B4-BE49-F238E27FC236}">
                      <a16:creationId xmlns:a16="http://schemas.microsoft.com/office/drawing/2014/main" id="{0C1FF14D-3470-45CE-8884-020094ABF5AE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9" name="Rechthoek 70">
                  <a:extLst>
                    <a:ext uri="{FF2B5EF4-FFF2-40B4-BE49-F238E27FC236}">
                      <a16:creationId xmlns:a16="http://schemas.microsoft.com/office/drawing/2014/main" id="{327A6ED1-C46F-4A03-AB39-12DBD0C83B7E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0" name="Rechthoek 71">
                  <a:extLst>
                    <a:ext uri="{FF2B5EF4-FFF2-40B4-BE49-F238E27FC236}">
                      <a16:creationId xmlns:a16="http://schemas.microsoft.com/office/drawing/2014/main" id="{4CABE625-30FF-48A0-B3FA-21A243C5DCEF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1" name="Rechthoek 72">
                  <a:extLst>
                    <a:ext uri="{FF2B5EF4-FFF2-40B4-BE49-F238E27FC236}">
                      <a16:creationId xmlns:a16="http://schemas.microsoft.com/office/drawing/2014/main" id="{232FDD5F-C644-43F1-A805-7EC4CB6480E2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49" name="Groep 65">
              <a:extLst>
                <a:ext uri="{FF2B5EF4-FFF2-40B4-BE49-F238E27FC236}">
                  <a16:creationId xmlns:a16="http://schemas.microsoft.com/office/drawing/2014/main" id="{010B38CE-C91A-4E4D-B5DB-08CA7A7DD266}"/>
                </a:ext>
              </a:extLst>
            </p:cNvPr>
            <p:cNvGrpSpPr/>
            <p:nvPr/>
          </p:nvGrpSpPr>
          <p:grpSpPr>
            <a:xfrm>
              <a:off x="9501247" y="4537965"/>
              <a:ext cx="784766" cy="1057288"/>
              <a:chOff x="6657066" y="4230815"/>
              <a:chExt cx="784766" cy="1057288"/>
            </a:xfrm>
          </p:grpSpPr>
          <p:grpSp>
            <p:nvGrpSpPr>
              <p:cNvPr id="150" name="Groep 66">
                <a:extLst>
                  <a:ext uri="{FF2B5EF4-FFF2-40B4-BE49-F238E27FC236}">
                    <a16:creationId xmlns:a16="http://schemas.microsoft.com/office/drawing/2014/main" id="{7F66153C-F30B-4A93-AB7C-A1CD754EF8CD}"/>
                  </a:ext>
                </a:extLst>
              </p:cNvPr>
              <p:cNvGrpSpPr/>
              <p:nvPr/>
            </p:nvGrpSpPr>
            <p:grpSpPr>
              <a:xfrm>
                <a:off x="6958642" y="4230815"/>
                <a:ext cx="483190" cy="1057288"/>
                <a:chOff x="5555795" y="1877185"/>
                <a:chExt cx="483190" cy="1057288"/>
              </a:xfrm>
            </p:grpSpPr>
            <p:grpSp>
              <p:nvGrpSpPr>
                <p:cNvPr id="157" name="Groep 73">
                  <a:extLst>
                    <a:ext uri="{FF2B5EF4-FFF2-40B4-BE49-F238E27FC236}">
                      <a16:creationId xmlns:a16="http://schemas.microsoft.com/office/drawing/2014/main" id="{5F7AC233-B361-46E0-A81B-0D3CB8CF30CF}"/>
                    </a:ext>
                  </a:extLst>
                </p:cNvPr>
                <p:cNvGrpSpPr/>
                <p:nvPr/>
              </p:nvGrpSpPr>
              <p:grpSpPr>
                <a:xfrm>
                  <a:off x="5678945" y="1877185"/>
                  <a:ext cx="360040" cy="780826"/>
                  <a:chOff x="2052279" y="1284245"/>
                  <a:chExt cx="360040" cy="780826"/>
                </a:xfrm>
              </p:grpSpPr>
              <p:sp>
                <p:nvSpPr>
                  <p:cNvPr id="159" name="Afgeronde rechthoek 75">
                    <a:extLst>
                      <a:ext uri="{FF2B5EF4-FFF2-40B4-BE49-F238E27FC236}">
                        <a16:creationId xmlns:a16="http://schemas.microsoft.com/office/drawing/2014/main" id="{C82E062F-F2FF-4CF1-B7A3-9C217DE7C1A4}"/>
                      </a:ext>
                    </a:extLst>
                  </p:cNvPr>
                  <p:cNvSpPr/>
                  <p:nvPr/>
                </p:nvSpPr>
                <p:spPr>
                  <a:xfrm>
                    <a:off x="2052279" y="1284245"/>
                    <a:ext cx="360040" cy="780290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Rechthoek 76">
                    <a:extLst>
                      <a:ext uri="{FF2B5EF4-FFF2-40B4-BE49-F238E27FC236}">
                        <a16:creationId xmlns:a16="http://schemas.microsoft.com/office/drawing/2014/main" id="{D8C6EFAC-F050-4789-9C99-70F3DFB26030}"/>
                      </a:ext>
                    </a:extLst>
                  </p:cNvPr>
                  <p:cNvSpPr/>
                  <p:nvPr/>
                </p:nvSpPr>
                <p:spPr>
                  <a:xfrm>
                    <a:off x="2052279" y="1715233"/>
                    <a:ext cx="360040" cy="349838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1" name="Rechthoek 77">
                    <a:extLst>
                      <a:ext uri="{FF2B5EF4-FFF2-40B4-BE49-F238E27FC236}">
                        <a16:creationId xmlns:a16="http://schemas.microsoft.com/office/drawing/2014/main" id="{3C71E44C-29E4-4AF1-943C-4DBB822601E5}"/>
                      </a:ext>
                    </a:extLst>
                  </p:cNvPr>
                  <p:cNvSpPr/>
                  <p:nvPr/>
                </p:nvSpPr>
                <p:spPr>
                  <a:xfrm>
                    <a:off x="2088202" y="138743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2" name="Rechthoek 78">
                    <a:extLst>
                      <a:ext uri="{FF2B5EF4-FFF2-40B4-BE49-F238E27FC236}">
                        <a16:creationId xmlns:a16="http://schemas.microsoft.com/office/drawing/2014/main" id="{59CC0BB0-0646-474E-B695-F615C02761D3}"/>
                      </a:ext>
                    </a:extLst>
                  </p:cNvPr>
                  <p:cNvSpPr/>
                  <p:nvPr/>
                </p:nvSpPr>
                <p:spPr>
                  <a:xfrm>
                    <a:off x="2088202" y="186729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3" name="Rechthoek 79">
                    <a:extLst>
                      <a:ext uri="{FF2B5EF4-FFF2-40B4-BE49-F238E27FC236}">
                        <a16:creationId xmlns:a16="http://schemas.microsoft.com/office/drawing/2014/main" id="{C3B20F8A-59BE-4A69-B22A-4FAF7F23134B}"/>
                      </a:ext>
                    </a:extLst>
                  </p:cNvPr>
                  <p:cNvSpPr/>
                  <p:nvPr/>
                </p:nvSpPr>
                <p:spPr>
                  <a:xfrm>
                    <a:off x="2088202" y="194010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8" name="Tekstvak 79">
                  <a:extLst>
                    <a:ext uri="{FF2B5EF4-FFF2-40B4-BE49-F238E27FC236}">
                      <a16:creationId xmlns:a16="http://schemas.microsoft.com/office/drawing/2014/main" id="{4434C163-C055-4DD0-80A0-3013A05E8564}"/>
                    </a:ext>
                  </a:extLst>
                </p:cNvPr>
                <p:cNvSpPr txBox="1"/>
                <p:nvPr/>
              </p:nvSpPr>
              <p:spPr>
                <a:xfrm>
                  <a:off x="5555795" y="2657475"/>
                  <a:ext cx="246308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nl-NL" sz="7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51" name="Groep 67">
                <a:extLst>
                  <a:ext uri="{FF2B5EF4-FFF2-40B4-BE49-F238E27FC236}">
                    <a16:creationId xmlns:a16="http://schemas.microsoft.com/office/drawing/2014/main" id="{7CFD41B3-47A4-452F-8A01-14735D7A91D2}"/>
                  </a:ext>
                </a:extLst>
              </p:cNvPr>
              <p:cNvGrpSpPr/>
              <p:nvPr/>
            </p:nvGrpSpPr>
            <p:grpSpPr>
              <a:xfrm>
                <a:off x="6657066" y="4230815"/>
                <a:ext cx="360040" cy="780826"/>
                <a:chOff x="2052279" y="1284245"/>
                <a:chExt cx="360040" cy="780826"/>
              </a:xfrm>
            </p:grpSpPr>
            <p:sp>
              <p:nvSpPr>
                <p:cNvPr id="152" name="Afgeronde rechthoek 68">
                  <a:extLst>
                    <a:ext uri="{FF2B5EF4-FFF2-40B4-BE49-F238E27FC236}">
                      <a16:creationId xmlns:a16="http://schemas.microsoft.com/office/drawing/2014/main" id="{E3FF5ED4-453B-48D3-93AB-A94235116F02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3" name="Rechthoek 69">
                  <a:extLst>
                    <a:ext uri="{FF2B5EF4-FFF2-40B4-BE49-F238E27FC236}">
                      <a16:creationId xmlns:a16="http://schemas.microsoft.com/office/drawing/2014/main" id="{977C47F8-8D8B-4B6F-82F3-8D02F14675A2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4" name="Rechthoek 70">
                  <a:extLst>
                    <a:ext uri="{FF2B5EF4-FFF2-40B4-BE49-F238E27FC236}">
                      <a16:creationId xmlns:a16="http://schemas.microsoft.com/office/drawing/2014/main" id="{DD997399-6B08-469D-B775-22C8C112C331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5" name="Rechthoek 71">
                  <a:extLst>
                    <a:ext uri="{FF2B5EF4-FFF2-40B4-BE49-F238E27FC236}">
                      <a16:creationId xmlns:a16="http://schemas.microsoft.com/office/drawing/2014/main" id="{9D53049B-650F-4FAC-BC55-46E28EAAAD55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6" name="Rechthoek 72">
                  <a:extLst>
                    <a:ext uri="{FF2B5EF4-FFF2-40B4-BE49-F238E27FC236}">
                      <a16:creationId xmlns:a16="http://schemas.microsoft.com/office/drawing/2014/main" id="{47FA3227-00E9-4E48-A3F5-02AD6E593B85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64" name="Groep 65">
              <a:extLst>
                <a:ext uri="{FF2B5EF4-FFF2-40B4-BE49-F238E27FC236}">
                  <a16:creationId xmlns:a16="http://schemas.microsoft.com/office/drawing/2014/main" id="{EE3C998B-B4E2-451D-86A3-B7D3826A48C5}"/>
                </a:ext>
              </a:extLst>
            </p:cNvPr>
            <p:cNvGrpSpPr/>
            <p:nvPr/>
          </p:nvGrpSpPr>
          <p:grpSpPr>
            <a:xfrm>
              <a:off x="11223683" y="4536682"/>
              <a:ext cx="784766" cy="1057288"/>
              <a:chOff x="6657066" y="4230815"/>
              <a:chExt cx="784766" cy="1057288"/>
            </a:xfrm>
          </p:grpSpPr>
          <p:grpSp>
            <p:nvGrpSpPr>
              <p:cNvPr id="165" name="Groep 66">
                <a:extLst>
                  <a:ext uri="{FF2B5EF4-FFF2-40B4-BE49-F238E27FC236}">
                    <a16:creationId xmlns:a16="http://schemas.microsoft.com/office/drawing/2014/main" id="{A3AB2E32-0253-43BE-9E30-49240AB1EC21}"/>
                  </a:ext>
                </a:extLst>
              </p:cNvPr>
              <p:cNvGrpSpPr/>
              <p:nvPr/>
            </p:nvGrpSpPr>
            <p:grpSpPr>
              <a:xfrm>
                <a:off x="6958642" y="4230815"/>
                <a:ext cx="483190" cy="1057288"/>
                <a:chOff x="5555795" y="1877185"/>
                <a:chExt cx="483190" cy="1057288"/>
              </a:xfrm>
            </p:grpSpPr>
            <p:grpSp>
              <p:nvGrpSpPr>
                <p:cNvPr id="172" name="Groep 73">
                  <a:extLst>
                    <a:ext uri="{FF2B5EF4-FFF2-40B4-BE49-F238E27FC236}">
                      <a16:creationId xmlns:a16="http://schemas.microsoft.com/office/drawing/2014/main" id="{AF4E9A7B-3A2C-4498-8784-D6B9B0EE5451}"/>
                    </a:ext>
                  </a:extLst>
                </p:cNvPr>
                <p:cNvGrpSpPr/>
                <p:nvPr/>
              </p:nvGrpSpPr>
              <p:grpSpPr>
                <a:xfrm>
                  <a:off x="5678945" y="1877185"/>
                  <a:ext cx="360040" cy="780826"/>
                  <a:chOff x="2052279" y="1284245"/>
                  <a:chExt cx="360040" cy="780826"/>
                </a:xfrm>
              </p:grpSpPr>
              <p:sp>
                <p:nvSpPr>
                  <p:cNvPr id="174" name="Afgeronde rechthoek 75">
                    <a:extLst>
                      <a:ext uri="{FF2B5EF4-FFF2-40B4-BE49-F238E27FC236}">
                        <a16:creationId xmlns:a16="http://schemas.microsoft.com/office/drawing/2014/main" id="{72FA207F-B98B-42F9-8E20-FF5B05A00079}"/>
                      </a:ext>
                    </a:extLst>
                  </p:cNvPr>
                  <p:cNvSpPr/>
                  <p:nvPr/>
                </p:nvSpPr>
                <p:spPr>
                  <a:xfrm>
                    <a:off x="2052279" y="1284245"/>
                    <a:ext cx="360040" cy="780290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Rechthoek 76">
                    <a:extLst>
                      <a:ext uri="{FF2B5EF4-FFF2-40B4-BE49-F238E27FC236}">
                        <a16:creationId xmlns:a16="http://schemas.microsoft.com/office/drawing/2014/main" id="{F6D38A1D-7665-4897-9467-C61CEA020A3F}"/>
                      </a:ext>
                    </a:extLst>
                  </p:cNvPr>
                  <p:cNvSpPr/>
                  <p:nvPr/>
                </p:nvSpPr>
                <p:spPr>
                  <a:xfrm>
                    <a:off x="2052279" y="1715233"/>
                    <a:ext cx="360040" cy="349838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6" name="Rechthoek 77">
                    <a:extLst>
                      <a:ext uri="{FF2B5EF4-FFF2-40B4-BE49-F238E27FC236}">
                        <a16:creationId xmlns:a16="http://schemas.microsoft.com/office/drawing/2014/main" id="{F106E9D4-640E-4A82-A464-A6F7BB900714}"/>
                      </a:ext>
                    </a:extLst>
                  </p:cNvPr>
                  <p:cNvSpPr/>
                  <p:nvPr/>
                </p:nvSpPr>
                <p:spPr>
                  <a:xfrm>
                    <a:off x="2088202" y="138743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7" name="Rechthoek 78">
                    <a:extLst>
                      <a:ext uri="{FF2B5EF4-FFF2-40B4-BE49-F238E27FC236}">
                        <a16:creationId xmlns:a16="http://schemas.microsoft.com/office/drawing/2014/main" id="{319D10EF-A574-43FA-A87D-CCCC689DED23}"/>
                      </a:ext>
                    </a:extLst>
                  </p:cNvPr>
                  <p:cNvSpPr/>
                  <p:nvPr/>
                </p:nvSpPr>
                <p:spPr>
                  <a:xfrm>
                    <a:off x="2088202" y="186729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8" name="Rechthoek 79">
                    <a:extLst>
                      <a:ext uri="{FF2B5EF4-FFF2-40B4-BE49-F238E27FC236}">
                        <a16:creationId xmlns:a16="http://schemas.microsoft.com/office/drawing/2014/main" id="{D2D96A60-A197-4DDD-B7F1-D7AF413398B6}"/>
                      </a:ext>
                    </a:extLst>
                  </p:cNvPr>
                  <p:cNvSpPr/>
                  <p:nvPr/>
                </p:nvSpPr>
                <p:spPr>
                  <a:xfrm>
                    <a:off x="2088202" y="1940102"/>
                    <a:ext cx="288032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73" name="Tekstvak 79">
                  <a:extLst>
                    <a:ext uri="{FF2B5EF4-FFF2-40B4-BE49-F238E27FC236}">
                      <a16:creationId xmlns:a16="http://schemas.microsoft.com/office/drawing/2014/main" id="{79933151-D17A-4FAF-B440-3F0CF3A182CF}"/>
                    </a:ext>
                  </a:extLst>
                </p:cNvPr>
                <p:cNvSpPr txBox="1"/>
                <p:nvPr/>
              </p:nvSpPr>
              <p:spPr>
                <a:xfrm>
                  <a:off x="5555795" y="2657475"/>
                  <a:ext cx="246308" cy="276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endParaRPr lang="nl-NL" sz="7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66" name="Groep 67">
                <a:extLst>
                  <a:ext uri="{FF2B5EF4-FFF2-40B4-BE49-F238E27FC236}">
                    <a16:creationId xmlns:a16="http://schemas.microsoft.com/office/drawing/2014/main" id="{A710797C-6C6F-4917-B28C-004CECB18A7C}"/>
                  </a:ext>
                </a:extLst>
              </p:cNvPr>
              <p:cNvGrpSpPr/>
              <p:nvPr/>
            </p:nvGrpSpPr>
            <p:grpSpPr>
              <a:xfrm>
                <a:off x="6657066" y="4230815"/>
                <a:ext cx="360040" cy="780826"/>
                <a:chOff x="2052279" y="1284245"/>
                <a:chExt cx="360040" cy="780826"/>
              </a:xfrm>
            </p:grpSpPr>
            <p:sp>
              <p:nvSpPr>
                <p:cNvPr id="167" name="Afgeronde rechthoek 68">
                  <a:extLst>
                    <a:ext uri="{FF2B5EF4-FFF2-40B4-BE49-F238E27FC236}">
                      <a16:creationId xmlns:a16="http://schemas.microsoft.com/office/drawing/2014/main" id="{DA45EBAF-2D8D-47EA-9EB0-14853E6301EB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8" name="Rechthoek 69">
                  <a:extLst>
                    <a:ext uri="{FF2B5EF4-FFF2-40B4-BE49-F238E27FC236}">
                      <a16:creationId xmlns:a16="http://schemas.microsoft.com/office/drawing/2014/main" id="{0FD22B7A-FD6A-4A3E-9276-73628B6D780A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9" name="Rechthoek 70">
                  <a:extLst>
                    <a:ext uri="{FF2B5EF4-FFF2-40B4-BE49-F238E27FC236}">
                      <a16:creationId xmlns:a16="http://schemas.microsoft.com/office/drawing/2014/main" id="{37E3DBF0-4A25-4701-B97E-CF17EB916476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0" name="Rechthoek 71">
                  <a:extLst>
                    <a:ext uri="{FF2B5EF4-FFF2-40B4-BE49-F238E27FC236}">
                      <a16:creationId xmlns:a16="http://schemas.microsoft.com/office/drawing/2014/main" id="{A0989DF6-C160-4953-BAAE-A0AFF61CCACB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1" name="Rechthoek 72">
                  <a:extLst>
                    <a:ext uri="{FF2B5EF4-FFF2-40B4-BE49-F238E27FC236}">
                      <a16:creationId xmlns:a16="http://schemas.microsoft.com/office/drawing/2014/main" id="{20A2AE17-EE49-4689-A455-61F26819667B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179" name="Azure AD Connect + Sync">
            <a:extLst>
              <a:ext uri="{FF2B5EF4-FFF2-40B4-BE49-F238E27FC236}">
                <a16:creationId xmlns:a16="http://schemas.microsoft.com/office/drawing/2014/main" id="{5D8F7DBC-1B77-4051-8A85-E3C7C0C02F25}"/>
              </a:ext>
            </a:extLst>
          </p:cNvPr>
          <p:cNvGrpSpPr/>
          <p:nvPr/>
        </p:nvGrpSpPr>
        <p:grpSpPr>
          <a:xfrm>
            <a:off x="201593" y="1963533"/>
            <a:ext cx="6791964" cy="2702735"/>
            <a:chOff x="6123560" y="1638693"/>
            <a:chExt cx="9055952" cy="4050451"/>
          </a:xfrm>
        </p:grpSpPr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E4D3BA63-1406-4531-BBB7-9E9CEF81B660}"/>
                </a:ext>
              </a:extLst>
            </p:cNvPr>
            <p:cNvGrpSpPr/>
            <p:nvPr/>
          </p:nvGrpSpPr>
          <p:grpSpPr>
            <a:xfrm>
              <a:off x="6123560" y="1638693"/>
              <a:ext cx="9055952" cy="4050451"/>
              <a:chOff x="6476360" y="1355779"/>
              <a:chExt cx="9055952" cy="4050451"/>
            </a:xfrm>
          </p:grpSpPr>
          <p:sp>
            <p:nvSpPr>
              <p:cNvPr id="182" name="Boog 181">
                <a:extLst>
                  <a:ext uri="{FF2B5EF4-FFF2-40B4-BE49-F238E27FC236}">
                    <a16:creationId xmlns:a16="http://schemas.microsoft.com/office/drawing/2014/main" id="{96957A97-A8AE-49B3-8A9C-F6799D5F4DD1}"/>
                  </a:ext>
                </a:extLst>
              </p:cNvPr>
              <p:cNvSpPr/>
              <p:nvPr/>
            </p:nvSpPr>
            <p:spPr>
              <a:xfrm flipH="1">
                <a:off x="7721807" y="1355779"/>
                <a:ext cx="7810505" cy="4050451"/>
              </a:xfrm>
              <a:prstGeom prst="arc">
                <a:avLst>
                  <a:gd name="adj1" fmla="val 16409486"/>
                  <a:gd name="adj2" fmla="val 21591201"/>
                </a:avLst>
              </a:prstGeom>
              <a:ln w="38100">
                <a:solidFill>
                  <a:srgbClr val="595959"/>
                </a:solidFill>
                <a:prstDash val="dash"/>
                <a:headEnd type="triangl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982C1947-868A-4631-8CA3-4DD5FFC650E7}"/>
                  </a:ext>
                </a:extLst>
              </p:cNvPr>
              <p:cNvGrpSpPr/>
              <p:nvPr/>
            </p:nvGrpSpPr>
            <p:grpSpPr>
              <a:xfrm>
                <a:off x="6476360" y="3456006"/>
                <a:ext cx="1719057" cy="985143"/>
                <a:chOff x="6476360" y="3472334"/>
                <a:chExt cx="1719057" cy="985143"/>
              </a:xfrm>
            </p:grpSpPr>
            <p:sp>
              <p:nvSpPr>
                <p:cNvPr id="184" name="Pijl: rechts 183">
                  <a:extLst>
                    <a:ext uri="{FF2B5EF4-FFF2-40B4-BE49-F238E27FC236}">
                      <a16:creationId xmlns:a16="http://schemas.microsoft.com/office/drawing/2014/main" id="{2F477FB0-7135-4F56-BB75-CBD1C93FBB3B}"/>
                    </a:ext>
                  </a:extLst>
                </p:cNvPr>
                <p:cNvSpPr/>
                <p:nvPr/>
              </p:nvSpPr>
              <p:spPr>
                <a:xfrm rot="10800000">
                  <a:off x="7696738" y="4019814"/>
                  <a:ext cx="475539" cy="375875"/>
                </a:xfrm>
                <a:prstGeom prst="rightArrow">
                  <a:avLst>
                    <a:gd name="adj1" fmla="val 41970"/>
                    <a:gd name="adj2" fmla="val 7880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sp>
              <p:nvSpPr>
                <p:cNvPr id="185" name="Pijl: rechts 184">
                  <a:extLst>
                    <a:ext uri="{FF2B5EF4-FFF2-40B4-BE49-F238E27FC236}">
                      <a16:creationId xmlns:a16="http://schemas.microsoft.com/office/drawing/2014/main" id="{340F617B-07FC-4E69-A842-84FC37B5D733}"/>
                    </a:ext>
                  </a:extLst>
                </p:cNvPr>
                <p:cNvSpPr/>
                <p:nvPr/>
              </p:nvSpPr>
              <p:spPr>
                <a:xfrm>
                  <a:off x="7719878" y="3848954"/>
                  <a:ext cx="475539" cy="392363"/>
                </a:xfrm>
                <a:prstGeom prst="rightArrow">
                  <a:avLst>
                    <a:gd name="adj1" fmla="val 41970"/>
                    <a:gd name="adj2" fmla="val 6930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 dirty="0"/>
                </a:p>
              </p:txBody>
            </p:sp>
            <p:grpSp>
              <p:nvGrpSpPr>
                <p:cNvPr id="186" name="Groep 185">
                  <a:extLst>
                    <a:ext uri="{FF2B5EF4-FFF2-40B4-BE49-F238E27FC236}">
                      <a16:creationId xmlns:a16="http://schemas.microsoft.com/office/drawing/2014/main" id="{C54A10FE-3D77-4D57-AE74-83DF65A52F85}"/>
                    </a:ext>
                  </a:extLst>
                </p:cNvPr>
                <p:cNvGrpSpPr/>
                <p:nvPr/>
              </p:nvGrpSpPr>
              <p:grpSpPr>
                <a:xfrm>
                  <a:off x="6476360" y="3472334"/>
                  <a:ext cx="1677063" cy="985143"/>
                  <a:chOff x="6476360" y="3472334"/>
                  <a:chExt cx="1677063" cy="985143"/>
                </a:xfrm>
              </p:grpSpPr>
              <p:sp>
                <p:nvSpPr>
                  <p:cNvPr id="187" name="Rechthoek 91">
                    <a:extLst>
                      <a:ext uri="{FF2B5EF4-FFF2-40B4-BE49-F238E27FC236}">
                        <a16:creationId xmlns:a16="http://schemas.microsoft.com/office/drawing/2014/main" id="{C0C8EE40-A6A5-4208-A023-785678EBAD72}"/>
                      </a:ext>
                    </a:extLst>
                  </p:cNvPr>
                  <p:cNvSpPr/>
                  <p:nvPr/>
                </p:nvSpPr>
                <p:spPr>
                  <a:xfrm>
                    <a:off x="7475991" y="4019182"/>
                    <a:ext cx="432581" cy="38482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Afgeronde rechthoek 90">
                    <a:extLst>
                      <a:ext uri="{FF2B5EF4-FFF2-40B4-BE49-F238E27FC236}">
                        <a16:creationId xmlns:a16="http://schemas.microsoft.com/office/drawing/2014/main" id="{F3DB8647-39D0-4F77-A6BD-55F09A6844B5}"/>
                      </a:ext>
                    </a:extLst>
                  </p:cNvPr>
                  <p:cNvSpPr/>
                  <p:nvPr/>
                </p:nvSpPr>
                <p:spPr>
                  <a:xfrm>
                    <a:off x="7477444" y="3472334"/>
                    <a:ext cx="430923" cy="860397"/>
                  </a:xfrm>
                  <a:prstGeom prst="roundRect">
                    <a:avLst>
                      <a:gd name="adj" fmla="val 7128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1350" dirty="0">
                      <a:solidFill>
                        <a:schemeClr val="tx1"/>
                      </a:solidFill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89" name="Groep 186">
                    <a:extLst>
                      <a:ext uri="{FF2B5EF4-FFF2-40B4-BE49-F238E27FC236}">
                        <a16:creationId xmlns:a16="http://schemas.microsoft.com/office/drawing/2014/main" id="{A35200B0-94C8-4E27-9569-353598C1545E}"/>
                      </a:ext>
                    </a:extLst>
                  </p:cNvPr>
                  <p:cNvGrpSpPr/>
                  <p:nvPr/>
                </p:nvGrpSpPr>
                <p:grpSpPr>
                  <a:xfrm>
                    <a:off x="6476360" y="3504281"/>
                    <a:ext cx="1677063" cy="953196"/>
                    <a:chOff x="5447991" y="3892774"/>
                    <a:chExt cx="1677063" cy="866541"/>
                  </a:xfrm>
                </p:grpSpPr>
                <p:grpSp>
                  <p:nvGrpSpPr>
                    <p:cNvPr id="190" name="Groep 182">
                      <a:extLst>
                        <a:ext uri="{FF2B5EF4-FFF2-40B4-BE49-F238E27FC236}">
                          <a16:creationId xmlns:a16="http://schemas.microsoft.com/office/drawing/2014/main" id="{A3FAEC9B-212A-4B9C-B47A-34D2C01741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6001" y="3892774"/>
                      <a:ext cx="639053" cy="780826"/>
                      <a:chOff x="6404981" y="3736143"/>
                      <a:chExt cx="639053" cy="780826"/>
                    </a:xfrm>
                  </p:grpSpPr>
                  <p:grpSp>
                    <p:nvGrpSpPr>
                      <p:cNvPr id="192" name="Groep 89">
                        <a:extLst>
                          <a:ext uri="{FF2B5EF4-FFF2-40B4-BE49-F238E27FC236}">
                            <a16:creationId xmlns:a16="http://schemas.microsoft.com/office/drawing/2014/main" id="{161F24FB-F10D-43A9-9087-7EAD2AFC316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404981" y="3736143"/>
                        <a:ext cx="360040" cy="780826"/>
                        <a:chOff x="2052279" y="1284245"/>
                        <a:chExt cx="360040" cy="780826"/>
                      </a:xfrm>
                    </p:grpSpPr>
                    <p:sp>
                      <p:nvSpPr>
                        <p:cNvPr id="198" name="Afgeronde rechthoek 90">
                          <a:extLst>
                            <a:ext uri="{FF2B5EF4-FFF2-40B4-BE49-F238E27FC236}">
                              <a16:creationId xmlns:a16="http://schemas.microsoft.com/office/drawing/2014/main" id="{44348CE5-168A-49F0-87DA-CE92002C573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2279" y="1284245"/>
                          <a:ext cx="360040" cy="780290"/>
                        </a:xfrm>
                        <a:prstGeom prst="roundRect">
                          <a:avLst>
                            <a:gd name="adj" fmla="val 7128"/>
                          </a:avLst>
                        </a:prstGeom>
                        <a:solidFill>
                          <a:srgbClr val="59595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199" name="Rechthoek 91">
                          <a:extLst>
                            <a:ext uri="{FF2B5EF4-FFF2-40B4-BE49-F238E27FC236}">
                              <a16:creationId xmlns:a16="http://schemas.microsoft.com/office/drawing/2014/main" id="{CF98A72D-A7D6-4AC5-83AE-E0188F99EC8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52279" y="1715233"/>
                          <a:ext cx="360040" cy="349838"/>
                        </a:xfrm>
                        <a:prstGeom prst="rect">
                          <a:avLst/>
                        </a:prstGeom>
                        <a:solidFill>
                          <a:srgbClr val="595959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200" name="Rechthoek 92">
                          <a:extLst>
                            <a:ext uri="{FF2B5EF4-FFF2-40B4-BE49-F238E27FC236}">
                              <a16:creationId xmlns:a16="http://schemas.microsoft.com/office/drawing/2014/main" id="{2811AF52-DBC0-4F45-930E-8157EB2F23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8202" y="1387432"/>
                          <a:ext cx="288032" cy="457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201" name="Rechthoek 93">
                          <a:extLst>
                            <a:ext uri="{FF2B5EF4-FFF2-40B4-BE49-F238E27FC236}">
                              <a16:creationId xmlns:a16="http://schemas.microsoft.com/office/drawing/2014/main" id="{89DA758D-AD03-4753-812B-FBF6493F97C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8202" y="1867292"/>
                          <a:ext cx="288032" cy="457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202" name="Rechthoek 94">
                          <a:extLst>
                            <a:ext uri="{FF2B5EF4-FFF2-40B4-BE49-F238E27FC236}">
                              <a16:creationId xmlns:a16="http://schemas.microsoft.com/office/drawing/2014/main" id="{9C605D00-D94B-4E12-B4C7-47DE1B011CF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8202" y="1940102"/>
                          <a:ext cx="288032" cy="4571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grpSp>
                    <p:nvGrpSpPr>
                      <p:cNvPr id="193" name="Azure AD Connect">
                        <a:extLst>
                          <a:ext uri="{FF2B5EF4-FFF2-40B4-BE49-F238E27FC236}">
                            <a16:creationId xmlns:a16="http://schemas.microsoft.com/office/drawing/2014/main" id="{3018770D-92AA-49DA-BA14-B5850E935E7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87376" y="4085534"/>
                        <a:ext cx="456658" cy="423576"/>
                        <a:chOff x="2630975" y="2340977"/>
                        <a:chExt cx="499000" cy="462849"/>
                      </a:xfrm>
                    </p:grpSpPr>
                    <p:sp>
                      <p:nvSpPr>
                        <p:cNvPr id="194" name="Rechthoek 170">
                          <a:extLst>
                            <a:ext uri="{FF2B5EF4-FFF2-40B4-BE49-F238E27FC236}">
                              <a16:creationId xmlns:a16="http://schemas.microsoft.com/office/drawing/2014/main" id="{A2A2637D-6F04-42CB-803B-16CF33E98F4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60449" y="2410833"/>
                          <a:ext cx="256121" cy="16156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nl-NL" sz="1350" dirty="0">
                            <a:solidFill>
                              <a:schemeClr val="tx1"/>
                            </a:solidFill>
                            <a:cs typeface="Arial" panose="020B0604020202020204" pitchFamily="34" charset="0"/>
                          </a:endParaRPr>
                        </a:p>
                      </p:txBody>
                    </p:sp>
                    <p:cxnSp>
                      <p:nvCxnSpPr>
                        <p:cNvPr id="195" name="Rechte verbindingslijn 172">
                          <a:extLst>
                            <a:ext uri="{FF2B5EF4-FFF2-40B4-BE49-F238E27FC236}">
                              <a16:creationId xmlns:a16="http://schemas.microsoft.com/office/drawing/2014/main" id="{5EA6FEB3-129E-4086-8BB4-BF0D189A406C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630975" y="2624786"/>
                          <a:ext cx="137240" cy="83075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6" name="Rechte verbindingslijn 173">
                          <a:extLst>
                            <a:ext uri="{FF2B5EF4-FFF2-40B4-BE49-F238E27FC236}">
                              <a16:creationId xmlns:a16="http://schemas.microsoft.com/office/drawing/2014/main" id="{68CD7493-9D4B-4C83-AE6D-FB361B54F83A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702968" y="2607918"/>
                          <a:ext cx="184708" cy="117690"/>
                        </a:xfrm>
                        <a:prstGeom prst="line">
                          <a:avLst/>
                        </a:prstGeom>
                        <a:ln w="28575">
                          <a:solidFill>
                            <a:schemeClr val="bg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97" name="Freeform 58">
                          <a:extLst>
                            <a:ext uri="{FF2B5EF4-FFF2-40B4-BE49-F238E27FC236}">
                              <a16:creationId xmlns:a16="http://schemas.microsoft.com/office/drawing/2014/main" id="{D4D9F4D9-D940-4837-B185-6B874AF7A8E4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black">
                        <a:xfrm>
                          <a:off x="2682075" y="2340977"/>
                          <a:ext cx="447900" cy="462849"/>
                        </a:xfrm>
                        <a:custGeom>
                          <a:avLst/>
                          <a:gdLst>
                            <a:gd name="T0" fmla="*/ 840692 w 182"/>
                            <a:gd name="T1" fmla="*/ 302016 h 195"/>
                            <a:gd name="T2" fmla="*/ 408734 w 182"/>
                            <a:gd name="T3" fmla="*/ 0 h 195"/>
                            <a:gd name="T4" fmla="*/ 408734 w 182"/>
                            <a:gd name="T5" fmla="*/ 185856 h 195"/>
                            <a:gd name="T6" fmla="*/ 4645 w 182"/>
                            <a:gd name="T7" fmla="*/ 185856 h 195"/>
                            <a:gd name="T8" fmla="*/ 4645 w 182"/>
                            <a:gd name="T9" fmla="*/ 413529 h 195"/>
                            <a:gd name="T10" fmla="*/ 264748 w 182"/>
                            <a:gd name="T11" fmla="*/ 413529 h 195"/>
                            <a:gd name="T12" fmla="*/ 408734 w 182"/>
                            <a:gd name="T13" fmla="*/ 315955 h 195"/>
                            <a:gd name="T14" fmla="*/ 408734 w 182"/>
                            <a:gd name="T15" fmla="*/ 604031 h 195"/>
                            <a:gd name="T16" fmla="*/ 840692 w 182"/>
                            <a:gd name="T17" fmla="*/ 302016 h 195"/>
                            <a:gd name="T18" fmla="*/ 88249 w 182"/>
                            <a:gd name="T19" fmla="*/ 590092 h 195"/>
                            <a:gd name="T20" fmla="*/ 408734 w 182"/>
                            <a:gd name="T21" fmla="*/ 799180 h 195"/>
                            <a:gd name="T22" fmla="*/ 408734 w 182"/>
                            <a:gd name="T23" fmla="*/ 659788 h 195"/>
                            <a:gd name="T24" fmla="*/ 826758 w 182"/>
                            <a:gd name="T25" fmla="*/ 659788 h 195"/>
                            <a:gd name="T26" fmla="*/ 826758 w 182"/>
                            <a:gd name="T27" fmla="*/ 710898 h 195"/>
                            <a:gd name="T28" fmla="*/ 464471 w 182"/>
                            <a:gd name="T29" fmla="*/ 710898 h 195"/>
                            <a:gd name="T30" fmla="*/ 464471 w 182"/>
                            <a:gd name="T31" fmla="*/ 906047 h 195"/>
                            <a:gd name="T32" fmla="*/ 0 w 182"/>
                            <a:gd name="T33" fmla="*/ 590092 h 195"/>
                            <a:gd name="T34" fmla="*/ 88249 w 182"/>
                            <a:gd name="T35" fmla="*/ 590092 h 195"/>
                            <a:gd name="T36" fmla="*/ 0 60000 65536"/>
                            <a:gd name="T37" fmla="*/ 0 60000 65536"/>
                            <a:gd name="T38" fmla="*/ 0 60000 65536"/>
                            <a:gd name="T39" fmla="*/ 0 60000 65536"/>
                            <a:gd name="T40" fmla="*/ 0 60000 65536"/>
                            <a:gd name="T41" fmla="*/ 0 60000 65536"/>
                            <a:gd name="T42" fmla="*/ 0 60000 65536"/>
                            <a:gd name="T43" fmla="*/ 0 60000 65536"/>
                            <a:gd name="T44" fmla="*/ 0 60000 65536"/>
                            <a:gd name="T45" fmla="*/ 0 60000 65536"/>
                            <a:gd name="T46" fmla="*/ 0 60000 65536"/>
                            <a:gd name="T47" fmla="*/ 0 60000 65536"/>
                            <a:gd name="T48" fmla="*/ 0 60000 65536"/>
                            <a:gd name="T49" fmla="*/ 0 60000 65536"/>
                            <a:gd name="T50" fmla="*/ 0 60000 65536"/>
                            <a:gd name="T51" fmla="*/ 0 60000 65536"/>
                            <a:gd name="T52" fmla="*/ 0 60000 65536"/>
                            <a:gd name="T53" fmla="*/ 0 60000 65536"/>
                          </a:gdLst>
                          <a:ahLst/>
                          <a:cxnLst>
                            <a:cxn ang="T36">
                              <a:pos x="T0" y="T1"/>
                            </a:cxn>
                            <a:cxn ang="T37">
                              <a:pos x="T2" y="T3"/>
                            </a:cxn>
                            <a:cxn ang="T38">
                              <a:pos x="T4" y="T5"/>
                            </a:cxn>
                            <a:cxn ang="T39">
                              <a:pos x="T6" y="T7"/>
                            </a:cxn>
                            <a:cxn ang="T40">
                              <a:pos x="T8" y="T9"/>
                            </a:cxn>
                            <a:cxn ang="T41">
                              <a:pos x="T10" y="T11"/>
                            </a:cxn>
                            <a:cxn ang="T42">
                              <a:pos x="T12" y="T13"/>
                            </a:cxn>
                            <a:cxn ang="T43">
                              <a:pos x="T14" y="T15"/>
                            </a:cxn>
                            <a:cxn ang="T44">
                              <a:pos x="T16" y="T17"/>
                            </a:cxn>
                            <a:cxn ang="T45">
                              <a:pos x="T18" y="T19"/>
                            </a:cxn>
                            <a:cxn ang="T46">
                              <a:pos x="T20" y="T21"/>
                            </a:cxn>
                            <a:cxn ang="T47">
                              <a:pos x="T22" y="T23"/>
                            </a:cxn>
                            <a:cxn ang="T48">
                              <a:pos x="T24" y="T25"/>
                            </a:cxn>
                            <a:cxn ang="T49">
                              <a:pos x="T26" y="T27"/>
                            </a:cxn>
                            <a:cxn ang="T50">
                              <a:pos x="T28" y="T29"/>
                            </a:cxn>
                            <a:cxn ang="T51">
                              <a:pos x="T30" y="T31"/>
                            </a:cxn>
                            <a:cxn ang="T52">
                              <a:pos x="T32" y="T33"/>
                            </a:cxn>
                            <a:cxn ang="T53">
                              <a:pos x="T34" y="T35"/>
                            </a:cxn>
                          </a:cxnLst>
                          <a:rect l="0" t="0" r="r" b="b"/>
                          <a:pathLst>
                            <a:path w="182" h="195">
                              <a:moveTo>
                                <a:pt x="181" y="65"/>
                              </a:moveTo>
                              <a:cubicBezTo>
                                <a:pt x="88" y="0"/>
                                <a:pt x="88" y="0"/>
                                <a:pt x="88" y="0"/>
                              </a:cubicBezTo>
                              <a:cubicBezTo>
                                <a:pt x="88" y="40"/>
                                <a:pt x="88" y="40"/>
                                <a:pt x="88" y="40"/>
                              </a:cubicBezTo>
                              <a:cubicBezTo>
                                <a:pt x="1" y="40"/>
                                <a:pt x="1" y="40"/>
                                <a:pt x="1" y="40"/>
                              </a:cubicBezTo>
                              <a:cubicBezTo>
                                <a:pt x="1" y="89"/>
                                <a:pt x="1" y="89"/>
                                <a:pt x="1" y="89"/>
                              </a:cubicBezTo>
                              <a:cubicBezTo>
                                <a:pt x="57" y="89"/>
                                <a:pt x="57" y="89"/>
                                <a:pt x="57" y="89"/>
                              </a:cubicBezTo>
                              <a:cubicBezTo>
                                <a:pt x="88" y="68"/>
                                <a:pt x="88" y="68"/>
                                <a:pt x="88" y="68"/>
                              </a:cubicBezTo>
                              <a:cubicBezTo>
                                <a:pt x="88" y="130"/>
                                <a:pt x="88" y="130"/>
                                <a:pt x="88" y="130"/>
                              </a:cubicBezTo>
                              <a:cubicBezTo>
                                <a:pt x="181" y="65"/>
                                <a:pt x="181" y="65"/>
                                <a:pt x="181" y="65"/>
                              </a:cubicBezTo>
                              <a:close/>
                              <a:moveTo>
                                <a:pt x="19" y="127"/>
                              </a:moveTo>
                              <a:cubicBezTo>
                                <a:pt x="88" y="172"/>
                                <a:pt x="88" y="172"/>
                                <a:pt x="88" y="172"/>
                              </a:cubicBezTo>
                              <a:cubicBezTo>
                                <a:pt x="88" y="142"/>
                                <a:pt x="88" y="142"/>
                                <a:pt x="88" y="142"/>
                              </a:cubicBezTo>
                              <a:cubicBezTo>
                                <a:pt x="178" y="142"/>
                                <a:pt x="178" y="142"/>
                                <a:pt x="178" y="142"/>
                              </a:cubicBezTo>
                              <a:cubicBezTo>
                                <a:pt x="182" y="142"/>
                                <a:pt x="182" y="153"/>
                                <a:pt x="178" y="153"/>
                              </a:cubicBezTo>
                              <a:cubicBezTo>
                                <a:pt x="100" y="153"/>
                                <a:pt x="100" y="153"/>
                                <a:pt x="100" y="153"/>
                              </a:cubicBezTo>
                              <a:cubicBezTo>
                                <a:pt x="100" y="195"/>
                                <a:pt x="100" y="195"/>
                                <a:pt x="100" y="195"/>
                              </a:cubicBezTo>
                              <a:cubicBezTo>
                                <a:pt x="0" y="127"/>
                                <a:pt x="0" y="127"/>
                                <a:pt x="0" y="127"/>
                              </a:cubicBezTo>
                              <a:cubicBezTo>
                                <a:pt x="19" y="127"/>
                                <a:pt x="19" y="127"/>
                                <a:pt x="19" y="127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59595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lIns="46297" tIns="23149" rIns="46297" bIns="23149"/>
                        <a:lstStyle>
                          <a:defPPr>
                            <a:defRPr lang="en-US"/>
                          </a:defPPr>
                          <a:lvl1pPr marL="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1pPr>
                          <a:lvl2pPr marL="457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2pPr>
                          <a:lvl3pPr marL="914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3pPr>
                          <a:lvl4pPr marL="1371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4pPr>
                          <a:lvl5pPr marL="18288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5pPr>
                          <a:lvl6pPr marL="22860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6pPr>
                          <a:lvl7pPr marL="27432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7pPr>
                          <a:lvl8pPr marL="32004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8pPr>
                          <a:lvl9pPr marL="3657600" algn="l" defTabSz="4572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defRPr>
                          </a:lvl9pPr>
                        </a:lstStyle>
                        <a:p>
                          <a:pPr>
                            <a:defRPr/>
                          </a:pPr>
                          <a:endParaRPr lang="nl-NL" sz="1350" dirty="0"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91" name="Tekstvak 79">
                      <a:extLst>
                        <a:ext uri="{FF2B5EF4-FFF2-40B4-BE49-F238E27FC236}">
                          <a16:creationId xmlns:a16="http://schemas.microsoft.com/office/drawing/2014/main" id="{BD32DC31-764F-4D41-A329-B1CB33B113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47991" y="4193237"/>
                      <a:ext cx="1084057" cy="56607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:r>
                        <a:rPr lang="nl-NL" sz="1050" dirty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cs typeface="Arial" panose="020B0604020202020204" pitchFamily="34" charset="0"/>
                        </a:rPr>
                        <a:t>Azure AD</a:t>
                      </a:r>
                      <a:br>
                        <a:rPr lang="nl-NL" sz="1050" dirty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cs typeface="Arial" panose="020B0604020202020204" pitchFamily="34" charset="0"/>
                        </a:rPr>
                      </a:br>
                      <a:r>
                        <a:rPr lang="nl-NL" sz="1050" dirty="0">
                          <a:effectLst>
                            <a:glow rad="101600">
                              <a:schemeClr val="bg1">
                                <a:alpha val="60000"/>
                              </a:schemeClr>
                            </a:glow>
                          </a:effectLst>
                          <a:cs typeface="Arial" panose="020B0604020202020204" pitchFamily="34" charset="0"/>
                        </a:rPr>
                        <a:t>Connect</a:t>
                      </a:r>
                    </a:p>
                  </p:txBody>
                </p:sp>
              </p:grpSp>
            </p:grpSp>
          </p:grpSp>
        </p:grpSp>
        <p:sp>
          <p:nvSpPr>
            <p:cNvPr id="181" name="Tekstvak 180">
              <a:extLst>
                <a:ext uri="{FF2B5EF4-FFF2-40B4-BE49-F238E27FC236}">
                  <a16:creationId xmlns:a16="http://schemas.microsoft.com/office/drawing/2014/main" id="{F1A38894-2C2B-4DDA-ACCC-F2ECA8B9D977}"/>
                </a:ext>
              </a:extLst>
            </p:cNvPr>
            <p:cNvSpPr txBox="1"/>
            <p:nvPr/>
          </p:nvSpPr>
          <p:spPr>
            <a:xfrm>
              <a:off x="7500147" y="2234321"/>
              <a:ext cx="1613263" cy="518906"/>
            </a:xfrm>
            <a:prstGeom prst="rect">
              <a:avLst/>
            </a:prstGeom>
            <a:noFill/>
          </p:spPr>
          <p:txBody>
            <a:bodyPr wrap="none" lIns="137160" tIns="109728" rIns="137160" bIns="1097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50"/>
                </a:spcAft>
              </a:pP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effectLst>
                    <a:glow rad="190500">
                      <a:schemeClr val="bg1"/>
                    </a:glow>
                  </a:effectLst>
                </a:rPr>
                <a:t>Synchronization</a:t>
              </a:r>
              <a:endParaRPr lang="nl-NL" sz="9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ffectLst>
                  <a:glow rad="190500">
                    <a:schemeClr val="bg1"/>
                  </a:glow>
                </a:effectLst>
              </a:endParaRPr>
            </a:p>
          </p:txBody>
        </p:sp>
      </p:grpSp>
      <p:grpSp>
        <p:nvGrpSpPr>
          <p:cNvPr id="203" name="Groep 202">
            <a:extLst>
              <a:ext uri="{FF2B5EF4-FFF2-40B4-BE49-F238E27FC236}">
                <a16:creationId xmlns:a16="http://schemas.microsoft.com/office/drawing/2014/main" id="{30626A42-60EA-4147-A7F9-AA3CC2FBDDD7}"/>
              </a:ext>
            </a:extLst>
          </p:cNvPr>
          <p:cNvGrpSpPr>
            <a:grpSpLocks/>
          </p:cNvGrpSpPr>
          <p:nvPr/>
        </p:nvGrpSpPr>
        <p:grpSpPr bwMode="auto">
          <a:xfrm>
            <a:off x="3499540" y="2192924"/>
            <a:ext cx="679994" cy="698099"/>
            <a:chOff x="7609025" y="3695494"/>
            <a:chExt cx="1208899" cy="1239167"/>
          </a:xfrm>
        </p:grpSpPr>
        <p:sp>
          <p:nvSpPr>
            <p:cNvPr id="204" name="Tekstvak 203">
              <a:extLst>
                <a:ext uri="{FF2B5EF4-FFF2-40B4-BE49-F238E27FC236}">
                  <a16:creationId xmlns:a16="http://schemas.microsoft.com/office/drawing/2014/main" id="{40DDD942-1FA0-4738-B55F-466707684251}"/>
                </a:ext>
              </a:extLst>
            </p:cNvPr>
            <p:cNvSpPr txBox="1"/>
            <p:nvPr/>
          </p:nvSpPr>
          <p:spPr>
            <a:xfrm>
              <a:off x="7609025" y="4494075"/>
              <a:ext cx="1208899" cy="4405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nl-NL" sz="1013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 Light" panose="020B0502040204020203" pitchFamily="34" charset="0"/>
                </a:rPr>
                <a:t>Intune</a:t>
              </a:r>
            </a:p>
          </p:txBody>
        </p: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A19C6BEE-C23D-4BC3-9C63-CC4A432DBF7F}"/>
                </a:ext>
              </a:extLst>
            </p:cNvPr>
            <p:cNvSpPr/>
            <p:nvPr/>
          </p:nvSpPr>
          <p:spPr>
            <a:xfrm>
              <a:off x="7799659" y="3701834"/>
              <a:ext cx="827632" cy="8284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nl-NL" sz="1013" dirty="0"/>
            </a:p>
          </p:txBody>
        </p:sp>
        <p:sp>
          <p:nvSpPr>
            <p:cNvPr id="206" name="Freeform 8">
              <a:extLst>
                <a:ext uri="{FF2B5EF4-FFF2-40B4-BE49-F238E27FC236}">
                  <a16:creationId xmlns:a16="http://schemas.microsoft.com/office/drawing/2014/main" id="{1CC96EA7-8021-4149-970A-FF05B9B4D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4047" y="3695494"/>
              <a:ext cx="842255" cy="835057"/>
            </a:xfrm>
            <a:custGeom>
              <a:avLst/>
              <a:gdLst>
                <a:gd name="T0" fmla="*/ 1020 w 1753"/>
                <a:gd name="T1" fmla="*/ 1144 h 1742"/>
                <a:gd name="T2" fmla="*/ 995 w 1753"/>
                <a:gd name="T3" fmla="*/ 1224 h 1742"/>
                <a:gd name="T4" fmla="*/ 705 w 1753"/>
                <a:gd name="T5" fmla="*/ 1168 h 1742"/>
                <a:gd name="T6" fmla="*/ 1270 w 1753"/>
                <a:gd name="T7" fmla="*/ 1070 h 1742"/>
                <a:gd name="T8" fmla="*/ 1302 w 1753"/>
                <a:gd name="T9" fmla="*/ 1202 h 1742"/>
                <a:gd name="T10" fmla="*/ 1183 w 1753"/>
                <a:gd name="T11" fmla="*/ 1261 h 1742"/>
                <a:gd name="T12" fmla="*/ 1099 w 1753"/>
                <a:gd name="T13" fmla="*/ 1179 h 1742"/>
                <a:gd name="T14" fmla="*/ 1157 w 1753"/>
                <a:gd name="T15" fmla="*/ 1061 h 1742"/>
                <a:gd name="T16" fmla="*/ 586 w 1753"/>
                <a:gd name="T17" fmla="*/ 1059 h 1742"/>
                <a:gd name="T18" fmla="*/ 619 w 1753"/>
                <a:gd name="T19" fmla="*/ 1191 h 1742"/>
                <a:gd name="T20" fmla="*/ 504 w 1753"/>
                <a:gd name="T21" fmla="*/ 1251 h 1742"/>
                <a:gd name="T22" fmla="*/ 417 w 1753"/>
                <a:gd name="T23" fmla="*/ 1172 h 1742"/>
                <a:gd name="T24" fmla="*/ 472 w 1753"/>
                <a:gd name="T25" fmla="*/ 1049 h 1742"/>
                <a:gd name="T26" fmla="*/ 1176 w 1753"/>
                <a:gd name="T27" fmla="*/ 847 h 1742"/>
                <a:gd name="T28" fmla="*/ 1157 w 1753"/>
                <a:gd name="T29" fmla="*/ 978 h 1742"/>
                <a:gd name="T30" fmla="*/ 1012 w 1753"/>
                <a:gd name="T31" fmla="*/ 655 h 1742"/>
                <a:gd name="T32" fmla="*/ 826 w 1753"/>
                <a:gd name="T33" fmla="*/ 611 h 1742"/>
                <a:gd name="T34" fmla="*/ 784 w 1753"/>
                <a:gd name="T35" fmla="*/ 715 h 1742"/>
                <a:gd name="T36" fmla="*/ 575 w 1753"/>
                <a:gd name="T37" fmla="*/ 969 h 1742"/>
                <a:gd name="T38" fmla="*/ 759 w 1753"/>
                <a:gd name="T39" fmla="*/ 622 h 1742"/>
                <a:gd name="T40" fmla="*/ 1038 w 1753"/>
                <a:gd name="T41" fmla="*/ 410 h 1742"/>
                <a:gd name="T42" fmla="*/ 1040 w 1753"/>
                <a:gd name="T43" fmla="*/ 544 h 1742"/>
                <a:gd name="T44" fmla="*/ 910 w 1753"/>
                <a:gd name="T45" fmla="*/ 576 h 1742"/>
                <a:gd name="T46" fmla="*/ 848 w 1753"/>
                <a:gd name="T47" fmla="*/ 480 h 1742"/>
                <a:gd name="T48" fmla="*/ 929 w 1753"/>
                <a:gd name="T49" fmla="*/ 375 h 1742"/>
                <a:gd name="T50" fmla="*/ 658 w 1753"/>
                <a:gd name="T51" fmla="*/ 158 h 1742"/>
                <a:gd name="T52" fmla="*/ 872 w 1753"/>
                <a:gd name="T53" fmla="*/ 313 h 1742"/>
                <a:gd name="T54" fmla="*/ 683 w 1753"/>
                <a:gd name="T55" fmla="*/ 258 h 1742"/>
                <a:gd name="T56" fmla="*/ 398 w 1753"/>
                <a:gd name="T57" fmla="*/ 298 h 1742"/>
                <a:gd name="T58" fmla="*/ 185 w 1753"/>
                <a:gd name="T59" fmla="*/ 580 h 1742"/>
                <a:gd name="T60" fmla="*/ 127 w 1753"/>
                <a:gd name="T61" fmla="*/ 892 h 1742"/>
                <a:gd name="T62" fmla="*/ 314 w 1753"/>
                <a:gd name="T63" fmla="*/ 1033 h 1742"/>
                <a:gd name="T64" fmla="*/ 236 w 1753"/>
                <a:gd name="T65" fmla="*/ 1080 h 1742"/>
                <a:gd name="T66" fmla="*/ 156 w 1753"/>
                <a:gd name="T67" fmla="*/ 1079 h 1742"/>
                <a:gd name="T68" fmla="*/ 333 w 1753"/>
                <a:gd name="T69" fmla="*/ 1385 h 1742"/>
                <a:gd name="T70" fmla="*/ 491 w 1753"/>
                <a:gd name="T71" fmla="*/ 1327 h 1742"/>
                <a:gd name="T72" fmla="*/ 619 w 1753"/>
                <a:gd name="T73" fmla="*/ 1572 h 1742"/>
                <a:gd name="T74" fmla="*/ 996 w 1753"/>
                <a:gd name="T75" fmla="*/ 1607 h 1742"/>
                <a:gd name="T76" fmla="*/ 1159 w 1753"/>
                <a:gd name="T77" fmla="*/ 1433 h 1742"/>
                <a:gd name="T78" fmla="*/ 1251 w 1753"/>
                <a:gd name="T79" fmla="*/ 1337 h 1742"/>
                <a:gd name="T80" fmla="*/ 1310 w 1753"/>
                <a:gd name="T81" fmla="*/ 1478 h 1742"/>
                <a:gd name="T82" fmla="*/ 1535 w 1753"/>
                <a:gd name="T83" fmla="*/ 1226 h 1742"/>
                <a:gd name="T84" fmla="*/ 1530 w 1753"/>
                <a:gd name="T85" fmla="*/ 1076 h 1742"/>
                <a:gd name="T86" fmla="*/ 1369 w 1753"/>
                <a:gd name="T87" fmla="*/ 1068 h 1742"/>
                <a:gd name="T88" fmla="*/ 1626 w 1753"/>
                <a:gd name="T89" fmla="*/ 899 h 1742"/>
                <a:gd name="T90" fmla="*/ 1577 w 1753"/>
                <a:gd name="T91" fmla="*/ 605 h 1742"/>
                <a:gd name="T92" fmla="*/ 1359 w 1753"/>
                <a:gd name="T93" fmla="*/ 300 h 1742"/>
                <a:gd name="T94" fmla="*/ 1097 w 1753"/>
                <a:gd name="T95" fmla="*/ 359 h 1742"/>
                <a:gd name="T96" fmla="*/ 1172 w 1753"/>
                <a:gd name="T97" fmla="*/ 187 h 1742"/>
                <a:gd name="T98" fmla="*/ 863 w 1753"/>
                <a:gd name="T99" fmla="*/ 0 h 1742"/>
                <a:gd name="T100" fmla="*/ 1283 w 1753"/>
                <a:gd name="T101" fmla="*/ 99 h 1742"/>
                <a:gd name="T102" fmla="*/ 1600 w 1753"/>
                <a:gd name="T103" fmla="*/ 377 h 1742"/>
                <a:gd name="T104" fmla="*/ 1749 w 1753"/>
                <a:gd name="T105" fmla="*/ 783 h 1742"/>
                <a:gd name="T106" fmla="*/ 1685 w 1753"/>
                <a:gd name="T107" fmla="*/ 1212 h 1742"/>
                <a:gd name="T108" fmla="*/ 1431 w 1753"/>
                <a:gd name="T109" fmla="*/ 1548 h 1742"/>
                <a:gd name="T110" fmla="*/ 1040 w 1753"/>
                <a:gd name="T111" fmla="*/ 1727 h 1742"/>
                <a:gd name="T112" fmla="*/ 600 w 1753"/>
                <a:gd name="T113" fmla="*/ 1699 h 1742"/>
                <a:gd name="T114" fmla="*/ 243 w 1753"/>
                <a:gd name="T115" fmla="*/ 1475 h 1742"/>
                <a:gd name="T116" fmla="*/ 31 w 1753"/>
                <a:gd name="T117" fmla="*/ 1106 h 1742"/>
                <a:gd name="T118" fmla="*/ 24 w 1753"/>
                <a:gd name="T119" fmla="*/ 665 h 1742"/>
                <a:gd name="T120" fmla="*/ 219 w 1753"/>
                <a:gd name="T121" fmla="*/ 294 h 1742"/>
                <a:gd name="T122" fmla="*/ 571 w 1753"/>
                <a:gd name="T123" fmla="*/ 54 h 1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3" h="1742">
                  <a:moveTo>
                    <a:pt x="707" y="1138"/>
                  </a:moveTo>
                  <a:lnTo>
                    <a:pt x="789" y="1145"/>
                  </a:lnTo>
                  <a:lnTo>
                    <a:pt x="874" y="1148"/>
                  </a:lnTo>
                  <a:lnTo>
                    <a:pt x="957" y="1147"/>
                  </a:lnTo>
                  <a:lnTo>
                    <a:pt x="989" y="1146"/>
                  </a:lnTo>
                  <a:lnTo>
                    <a:pt x="1020" y="1144"/>
                  </a:lnTo>
                  <a:lnTo>
                    <a:pt x="1019" y="1149"/>
                  </a:lnTo>
                  <a:lnTo>
                    <a:pt x="1018" y="1154"/>
                  </a:lnTo>
                  <a:lnTo>
                    <a:pt x="1018" y="1161"/>
                  </a:lnTo>
                  <a:lnTo>
                    <a:pt x="1022" y="1191"/>
                  </a:lnTo>
                  <a:lnTo>
                    <a:pt x="1030" y="1221"/>
                  </a:lnTo>
                  <a:lnTo>
                    <a:pt x="995" y="1224"/>
                  </a:lnTo>
                  <a:lnTo>
                    <a:pt x="959" y="1226"/>
                  </a:lnTo>
                  <a:lnTo>
                    <a:pt x="869" y="1226"/>
                  </a:lnTo>
                  <a:lnTo>
                    <a:pt x="782" y="1223"/>
                  </a:lnTo>
                  <a:lnTo>
                    <a:pt x="694" y="1215"/>
                  </a:lnTo>
                  <a:lnTo>
                    <a:pt x="701" y="1192"/>
                  </a:lnTo>
                  <a:lnTo>
                    <a:pt x="705" y="1168"/>
                  </a:lnTo>
                  <a:lnTo>
                    <a:pt x="707" y="1143"/>
                  </a:lnTo>
                  <a:lnTo>
                    <a:pt x="707" y="1138"/>
                  </a:lnTo>
                  <a:close/>
                  <a:moveTo>
                    <a:pt x="1204" y="1049"/>
                  </a:moveTo>
                  <a:lnTo>
                    <a:pt x="1227" y="1052"/>
                  </a:lnTo>
                  <a:lnTo>
                    <a:pt x="1250" y="1059"/>
                  </a:lnTo>
                  <a:lnTo>
                    <a:pt x="1270" y="1070"/>
                  </a:lnTo>
                  <a:lnTo>
                    <a:pt x="1288" y="1087"/>
                  </a:lnTo>
                  <a:lnTo>
                    <a:pt x="1301" y="1107"/>
                  </a:lnTo>
                  <a:lnTo>
                    <a:pt x="1309" y="1129"/>
                  </a:lnTo>
                  <a:lnTo>
                    <a:pt x="1313" y="1155"/>
                  </a:lnTo>
                  <a:lnTo>
                    <a:pt x="1310" y="1180"/>
                  </a:lnTo>
                  <a:lnTo>
                    <a:pt x="1302" y="1202"/>
                  </a:lnTo>
                  <a:lnTo>
                    <a:pt x="1290" y="1223"/>
                  </a:lnTo>
                  <a:lnTo>
                    <a:pt x="1273" y="1239"/>
                  </a:lnTo>
                  <a:lnTo>
                    <a:pt x="1254" y="1252"/>
                  </a:lnTo>
                  <a:lnTo>
                    <a:pt x="1231" y="1261"/>
                  </a:lnTo>
                  <a:lnTo>
                    <a:pt x="1207" y="1264"/>
                  </a:lnTo>
                  <a:lnTo>
                    <a:pt x="1183" y="1261"/>
                  </a:lnTo>
                  <a:lnTo>
                    <a:pt x="1160" y="1254"/>
                  </a:lnTo>
                  <a:lnTo>
                    <a:pt x="1140" y="1242"/>
                  </a:lnTo>
                  <a:lnTo>
                    <a:pt x="1125" y="1229"/>
                  </a:lnTo>
                  <a:lnTo>
                    <a:pt x="1114" y="1215"/>
                  </a:lnTo>
                  <a:lnTo>
                    <a:pt x="1105" y="1198"/>
                  </a:lnTo>
                  <a:lnTo>
                    <a:pt x="1099" y="1179"/>
                  </a:lnTo>
                  <a:lnTo>
                    <a:pt x="1097" y="1158"/>
                  </a:lnTo>
                  <a:lnTo>
                    <a:pt x="1099" y="1134"/>
                  </a:lnTo>
                  <a:lnTo>
                    <a:pt x="1108" y="1111"/>
                  </a:lnTo>
                  <a:lnTo>
                    <a:pt x="1120" y="1091"/>
                  </a:lnTo>
                  <a:lnTo>
                    <a:pt x="1137" y="1074"/>
                  </a:lnTo>
                  <a:lnTo>
                    <a:pt x="1157" y="1061"/>
                  </a:lnTo>
                  <a:lnTo>
                    <a:pt x="1179" y="1053"/>
                  </a:lnTo>
                  <a:lnTo>
                    <a:pt x="1204" y="1049"/>
                  </a:lnTo>
                  <a:close/>
                  <a:moveTo>
                    <a:pt x="520" y="1038"/>
                  </a:moveTo>
                  <a:lnTo>
                    <a:pt x="544" y="1041"/>
                  </a:lnTo>
                  <a:lnTo>
                    <a:pt x="566" y="1047"/>
                  </a:lnTo>
                  <a:lnTo>
                    <a:pt x="586" y="1059"/>
                  </a:lnTo>
                  <a:lnTo>
                    <a:pt x="603" y="1075"/>
                  </a:lnTo>
                  <a:lnTo>
                    <a:pt x="617" y="1095"/>
                  </a:lnTo>
                  <a:lnTo>
                    <a:pt x="625" y="1119"/>
                  </a:lnTo>
                  <a:lnTo>
                    <a:pt x="629" y="1144"/>
                  </a:lnTo>
                  <a:lnTo>
                    <a:pt x="626" y="1168"/>
                  </a:lnTo>
                  <a:lnTo>
                    <a:pt x="619" y="1191"/>
                  </a:lnTo>
                  <a:lnTo>
                    <a:pt x="606" y="1210"/>
                  </a:lnTo>
                  <a:lnTo>
                    <a:pt x="590" y="1227"/>
                  </a:lnTo>
                  <a:lnTo>
                    <a:pt x="570" y="1241"/>
                  </a:lnTo>
                  <a:lnTo>
                    <a:pt x="547" y="1249"/>
                  </a:lnTo>
                  <a:lnTo>
                    <a:pt x="523" y="1252"/>
                  </a:lnTo>
                  <a:lnTo>
                    <a:pt x="504" y="1251"/>
                  </a:lnTo>
                  <a:lnTo>
                    <a:pt x="488" y="1247"/>
                  </a:lnTo>
                  <a:lnTo>
                    <a:pt x="471" y="1241"/>
                  </a:lnTo>
                  <a:lnTo>
                    <a:pt x="457" y="1231"/>
                  </a:lnTo>
                  <a:lnTo>
                    <a:pt x="439" y="1215"/>
                  </a:lnTo>
                  <a:lnTo>
                    <a:pt x="425" y="1195"/>
                  </a:lnTo>
                  <a:lnTo>
                    <a:pt x="417" y="1172"/>
                  </a:lnTo>
                  <a:lnTo>
                    <a:pt x="413" y="1147"/>
                  </a:lnTo>
                  <a:lnTo>
                    <a:pt x="416" y="1122"/>
                  </a:lnTo>
                  <a:lnTo>
                    <a:pt x="423" y="1099"/>
                  </a:lnTo>
                  <a:lnTo>
                    <a:pt x="436" y="1080"/>
                  </a:lnTo>
                  <a:lnTo>
                    <a:pt x="452" y="1062"/>
                  </a:lnTo>
                  <a:lnTo>
                    <a:pt x="472" y="1049"/>
                  </a:lnTo>
                  <a:lnTo>
                    <a:pt x="495" y="1041"/>
                  </a:lnTo>
                  <a:lnTo>
                    <a:pt x="520" y="1038"/>
                  </a:lnTo>
                  <a:close/>
                  <a:moveTo>
                    <a:pt x="1080" y="614"/>
                  </a:moveTo>
                  <a:lnTo>
                    <a:pt x="1116" y="690"/>
                  </a:lnTo>
                  <a:lnTo>
                    <a:pt x="1148" y="768"/>
                  </a:lnTo>
                  <a:lnTo>
                    <a:pt x="1176" y="847"/>
                  </a:lnTo>
                  <a:lnTo>
                    <a:pt x="1201" y="926"/>
                  </a:lnTo>
                  <a:lnTo>
                    <a:pt x="1206" y="949"/>
                  </a:lnTo>
                  <a:lnTo>
                    <a:pt x="1212" y="973"/>
                  </a:lnTo>
                  <a:lnTo>
                    <a:pt x="1202" y="973"/>
                  </a:lnTo>
                  <a:lnTo>
                    <a:pt x="1178" y="974"/>
                  </a:lnTo>
                  <a:lnTo>
                    <a:pt x="1157" y="978"/>
                  </a:lnTo>
                  <a:lnTo>
                    <a:pt x="1135" y="985"/>
                  </a:lnTo>
                  <a:lnTo>
                    <a:pt x="1125" y="947"/>
                  </a:lnTo>
                  <a:lnTo>
                    <a:pt x="1102" y="872"/>
                  </a:lnTo>
                  <a:lnTo>
                    <a:pt x="1075" y="798"/>
                  </a:lnTo>
                  <a:lnTo>
                    <a:pt x="1045" y="725"/>
                  </a:lnTo>
                  <a:lnTo>
                    <a:pt x="1012" y="655"/>
                  </a:lnTo>
                  <a:lnTo>
                    <a:pt x="1037" y="644"/>
                  </a:lnTo>
                  <a:lnTo>
                    <a:pt x="1060" y="631"/>
                  </a:lnTo>
                  <a:lnTo>
                    <a:pt x="1080" y="614"/>
                  </a:lnTo>
                  <a:close/>
                  <a:moveTo>
                    <a:pt x="799" y="578"/>
                  </a:moveTo>
                  <a:lnTo>
                    <a:pt x="811" y="595"/>
                  </a:lnTo>
                  <a:lnTo>
                    <a:pt x="826" y="611"/>
                  </a:lnTo>
                  <a:lnTo>
                    <a:pt x="845" y="626"/>
                  </a:lnTo>
                  <a:lnTo>
                    <a:pt x="848" y="629"/>
                  </a:lnTo>
                  <a:lnTo>
                    <a:pt x="851" y="631"/>
                  </a:lnTo>
                  <a:lnTo>
                    <a:pt x="854" y="632"/>
                  </a:lnTo>
                  <a:lnTo>
                    <a:pt x="819" y="674"/>
                  </a:lnTo>
                  <a:lnTo>
                    <a:pt x="784" y="715"/>
                  </a:lnTo>
                  <a:lnTo>
                    <a:pt x="738" y="781"/>
                  </a:lnTo>
                  <a:lnTo>
                    <a:pt x="697" y="849"/>
                  </a:lnTo>
                  <a:lnTo>
                    <a:pt x="657" y="919"/>
                  </a:lnTo>
                  <a:lnTo>
                    <a:pt x="623" y="990"/>
                  </a:lnTo>
                  <a:lnTo>
                    <a:pt x="600" y="977"/>
                  </a:lnTo>
                  <a:lnTo>
                    <a:pt x="575" y="969"/>
                  </a:lnTo>
                  <a:lnTo>
                    <a:pt x="549" y="962"/>
                  </a:lnTo>
                  <a:lnTo>
                    <a:pt x="586" y="885"/>
                  </a:lnTo>
                  <a:lnTo>
                    <a:pt x="627" y="811"/>
                  </a:lnTo>
                  <a:lnTo>
                    <a:pt x="673" y="738"/>
                  </a:lnTo>
                  <a:lnTo>
                    <a:pt x="723" y="670"/>
                  </a:lnTo>
                  <a:lnTo>
                    <a:pt x="759" y="622"/>
                  </a:lnTo>
                  <a:lnTo>
                    <a:pt x="799" y="578"/>
                  </a:lnTo>
                  <a:close/>
                  <a:moveTo>
                    <a:pt x="954" y="371"/>
                  </a:moveTo>
                  <a:lnTo>
                    <a:pt x="978" y="374"/>
                  </a:lnTo>
                  <a:lnTo>
                    <a:pt x="999" y="381"/>
                  </a:lnTo>
                  <a:lnTo>
                    <a:pt x="1020" y="393"/>
                  </a:lnTo>
                  <a:lnTo>
                    <a:pt x="1038" y="410"/>
                  </a:lnTo>
                  <a:lnTo>
                    <a:pt x="1050" y="430"/>
                  </a:lnTo>
                  <a:lnTo>
                    <a:pt x="1060" y="453"/>
                  </a:lnTo>
                  <a:lnTo>
                    <a:pt x="1064" y="476"/>
                  </a:lnTo>
                  <a:lnTo>
                    <a:pt x="1061" y="501"/>
                  </a:lnTo>
                  <a:lnTo>
                    <a:pt x="1053" y="524"/>
                  </a:lnTo>
                  <a:lnTo>
                    <a:pt x="1040" y="544"/>
                  </a:lnTo>
                  <a:lnTo>
                    <a:pt x="1024" y="560"/>
                  </a:lnTo>
                  <a:lnTo>
                    <a:pt x="1005" y="574"/>
                  </a:lnTo>
                  <a:lnTo>
                    <a:pt x="982" y="582"/>
                  </a:lnTo>
                  <a:lnTo>
                    <a:pt x="957" y="585"/>
                  </a:lnTo>
                  <a:lnTo>
                    <a:pt x="933" y="583"/>
                  </a:lnTo>
                  <a:lnTo>
                    <a:pt x="910" y="576"/>
                  </a:lnTo>
                  <a:lnTo>
                    <a:pt x="891" y="565"/>
                  </a:lnTo>
                  <a:lnTo>
                    <a:pt x="877" y="552"/>
                  </a:lnTo>
                  <a:lnTo>
                    <a:pt x="864" y="537"/>
                  </a:lnTo>
                  <a:lnTo>
                    <a:pt x="855" y="520"/>
                  </a:lnTo>
                  <a:lnTo>
                    <a:pt x="850" y="500"/>
                  </a:lnTo>
                  <a:lnTo>
                    <a:pt x="848" y="480"/>
                  </a:lnTo>
                  <a:lnTo>
                    <a:pt x="850" y="456"/>
                  </a:lnTo>
                  <a:lnTo>
                    <a:pt x="857" y="433"/>
                  </a:lnTo>
                  <a:lnTo>
                    <a:pt x="869" y="412"/>
                  </a:lnTo>
                  <a:lnTo>
                    <a:pt x="886" y="395"/>
                  </a:lnTo>
                  <a:lnTo>
                    <a:pt x="906" y="383"/>
                  </a:lnTo>
                  <a:lnTo>
                    <a:pt x="929" y="375"/>
                  </a:lnTo>
                  <a:lnTo>
                    <a:pt x="954" y="371"/>
                  </a:lnTo>
                  <a:close/>
                  <a:moveTo>
                    <a:pt x="865" y="127"/>
                  </a:moveTo>
                  <a:lnTo>
                    <a:pt x="812" y="129"/>
                  </a:lnTo>
                  <a:lnTo>
                    <a:pt x="760" y="135"/>
                  </a:lnTo>
                  <a:lnTo>
                    <a:pt x="708" y="144"/>
                  </a:lnTo>
                  <a:lnTo>
                    <a:pt x="658" y="158"/>
                  </a:lnTo>
                  <a:lnTo>
                    <a:pt x="698" y="177"/>
                  </a:lnTo>
                  <a:lnTo>
                    <a:pt x="735" y="200"/>
                  </a:lnTo>
                  <a:lnTo>
                    <a:pt x="773" y="226"/>
                  </a:lnTo>
                  <a:lnTo>
                    <a:pt x="807" y="253"/>
                  </a:lnTo>
                  <a:lnTo>
                    <a:pt x="840" y="282"/>
                  </a:lnTo>
                  <a:lnTo>
                    <a:pt x="872" y="313"/>
                  </a:lnTo>
                  <a:lnTo>
                    <a:pt x="849" y="327"/>
                  </a:lnTo>
                  <a:lnTo>
                    <a:pt x="828" y="344"/>
                  </a:lnTo>
                  <a:lnTo>
                    <a:pt x="810" y="363"/>
                  </a:lnTo>
                  <a:lnTo>
                    <a:pt x="769" y="323"/>
                  </a:lnTo>
                  <a:lnTo>
                    <a:pt x="726" y="287"/>
                  </a:lnTo>
                  <a:lnTo>
                    <a:pt x="683" y="258"/>
                  </a:lnTo>
                  <a:lnTo>
                    <a:pt x="640" y="235"/>
                  </a:lnTo>
                  <a:lnTo>
                    <a:pt x="594" y="215"/>
                  </a:lnTo>
                  <a:lnTo>
                    <a:pt x="549" y="201"/>
                  </a:lnTo>
                  <a:lnTo>
                    <a:pt x="496" y="229"/>
                  </a:lnTo>
                  <a:lnTo>
                    <a:pt x="445" y="261"/>
                  </a:lnTo>
                  <a:lnTo>
                    <a:pt x="398" y="298"/>
                  </a:lnTo>
                  <a:lnTo>
                    <a:pt x="354" y="337"/>
                  </a:lnTo>
                  <a:lnTo>
                    <a:pt x="313" y="380"/>
                  </a:lnTo>
                  <a:lnTo>
                    <a:pt x="276" y="426"/>
                  </a:lnTo>
                  <a:lnTo>
                    <a:pt x="241" y="474"/>
                  </a:lnTo>
                  <a:lnTo>
                    <a:pt x="211" y="526"/>
                  </a:lnTo>
                  <a:lnTo>
                    <a:pt x="185" y="580"/>
                  </a:lnTo>
                  <a:lnTo>
                    <a:pt x="163" y="637"/>
                  </a:lnTo>
                  <a:lnTo>
                    <a:pt x="147" y="695"/>
                  </a:lnTo>
                  <a:lnTo>
                    <a:pt x="135" y="757"/>
                  </a:lnTo>
                  <a:lnTo>
                    <a:pt x="128" y="819"/>
                  </a:lnTo>
                  <a:lnTo>
                    <a:pt x="126" y="882"/>
                  </a:lnTo>
                  <a:lnTo>
                    <a:pt x="127" y="892"/>
                  </a:lnTo>
                  <a:lnTo>
                    <a:pt x="127" y="902"/>
                  </a:lnTo>
                  <a:lnTo>
                    <a:pt x="158" y="932"/>
                  </a:lnTo>
                  <a:lnTo>
                    <a:pt x="193" y="961"/>
                  </a:lnTo>
                  <a:lnTo>
                    <a:pt x="230" y="987"/>
                  </a:lnTo>
                  <a:lnTo>
                    <a:pt x="270" y="1010"/>
                  </a:lnTo>
                  <a:lnTo>
                    <a:pt x="314" y="1033"/>
                  </a:lnTo>
                  <a:lnTo>
                    <a:pt x="361" y="1053"/>
                  </a:lnTo>
                  <a:lnTo>
                    <a:pt x="349" y="1076"/>
                  </a:lnTo>
                  <a:lnTo>
                    <a:pt x="341" y="1100"/>
                  </a:lnTo>
                  <a:lnTo>
                    <a:pt x="337" y="1126"/>
                  </a:lnTo>
                  <a:lnTo>
                    <a:pt x="285" y="1105"/>
                  </a:lnTo>
                  <a:lnTo>
                    <a:pt x="236" y="1080"/>
                  </a:lnTo>
                  <a:lnTo>
                    <a:pt x="189" y="1053"/>
                  </a:lnTo>
                  <a:lnTo>
                    <a:pt x="147" y="1022"/>
                  </a:lnTo>
                  <a:lnTo>
                    <a:pt x="145" y="1021"/>
                  </a:lnTo>
                  <a:lnTo>
                    <a:pt x="144" y="1020"/>
                  </a:lnTo>
                  <a:lnTo>
                    <a:pt x="141" y="1018"/>
                  </a:lnTo>
                  <a:lnTo>
                    <a:pt x="156" y="1079"/>
                  </a:lnTo>
                  <a:lnTo>
                    <a:pt x="175" y="1136"/>
                  </a:lnTo>
                  <a:lnTo>
                    <a:pt x="199" y="1191"/>
                  </a:lnTo>
                  <a:lnTo>
                    <a:pt x="227" y="1244"/>
                  </a:lnTo>
                  <a:lnTo>
                    <a:pt x="259" y="1293"/>
                  </a:lnTo>
                  <a:lnTo>
                    <a:pt x="294" y="1340"/>
                  </a:lnTo>
                  <a:lnTo>
                    <a:pt x="333" y="1385"/>
                  </a:lnTo>
                  <a:lnTo>
                    <a:pt x="375" y="1425"/>
                  </a:lnTo>
                  <a:lnTo>
                    <a:pt x="421" y="1464"/>
                  </a:lnTo>
                  <a:lnTo>
                    <a:pt x="428" y="1388"/>
                  </a:lnTo>
                  <a:lnTo>
                    <a:pt x="441" y="1311"/>
                  </a:lnTo>
                  <a:lnTo>
                    <a:pt x="465" y="1320"/>
                  </a:lnTo>
                  <a:lnTo>
                    <a:pt x="491" y="1327"/>
                  </a:lnTo>
                  <a:lnTo>
                    <a:pt x="516" y="1330"/>
                  </a:lnTo>
                  <a:lnTo>
                    <a:pt x="508" y="1391"/>
                  </a:lnTo>
                  <a:lnTo>
                    <a:pt x="501" y="1453"/>
                  </a:lnTo>
                  <a:lnTo>
                    <a:pt x="498" y="1515"/>
                  </a:lnTo>
                  <a:lnTo>
                    <a:pt x="557" y="1546"/>
                  </a:lnTo>
                  <a:lnTo>
                    <a:pt x="619" y="1572"/>
                  </a:lnTo>
                  <a:lnTo>
                    <a:pt x="683" y="1591"/>
                  </a:lnTo>
                  <a:lnTo>
                    <a:pt x="749" y="1606"/>
                  </a:lnTo>
                  <a:lnTo>
                    <a:pt x="817" y="1615"/>
                  </a:lnTo>
                  <a:lnTo>
                    <a:pt x="887" y="1617"/>
                  </a:lnTo>
                  <a:lnTo>
                    <a:pt x="942" y="1614"/>
                  </a:lnTo>
                  <a:lnTo>
                    <a:pt x="996" y="1607"/>
                  </a:lnTo>
                  <a:lnTo>
                    <a:pt x="1049" y="1596"/>
                  </a:lnTo>
                  <a:lnTo>
                    <a:pt x="1100" y="1582"/>
                  </a:lnTo>
                  <a:lnTo>
                    <a:pt x="1120" y="1551"/>
                  </a:lnTo>
                  <a:lnTo>
                    <a:pt x="1136" y="1516"/>
                  </a:lnTo>
                  <a:lnTo>
                    <a:pt x="1149" y="1476"/>
                  </a:lnTo>
                  <a:lnTo>
                    <a:pt x="1159" y="1433"/>
                  </a:lnTo>
                  <a:lnTo>
                    <a:pt x="1166" y="1387"/>
                  </a:lnTo>
                  <a:lnTo>
                    <a:pt x="1170" y="1338"/>
                  </a:lnTo>
                  <a:lnTo>
                    <a:pt x="1190" y="1341"/>
                  </a:lnTo>
                  <a:lnTo>
                    <a:pt x="1207" y="1341"/>
                  </a:lnTo>
                  <a:lnTo>
                    <a:pt x="1229" y="1340"/>
                  </a:lnTo>
                  <a:lnTo>
                    <a:pt x="1251" y="1337"/>
                  </a:lnTo>
                  <a:lnTo>
                    <a:pt x="1246" y="1390"/>
                  </a:lnTo>
                  <a:lnTo>
                    <a:pt x="1238" y="1442"/>
                  </a:lnTo>
                  <a:lnTo>
                    <a:pt x="1226" y="1492"/>
                  </a:lnTo>
                  <a:lnTo>
                    <a:pt x="1211" y="1538"/>
                  </a:lnTo>
                  <a:lnTo>
                    <a:pt x="1262" y="1510"/>
                  </a:lnTo>
                  <a:lnTo>
                    <a:pt x="1310" y="1478"/>
                  </a:lnTo>
                  <a:lnTo>
                    <a:pt x="1357" y="1443"/>
                  </a:lnTo>
                  <a:lnTo>
                    <a:pt x="1400" y="1405"/>
                  </a:lnTo>
                  <a:lnTo>
                    <a:pt x="1440" y="1362"/>
                  </a:lnTo>
                  <a:lnTo>
                    <a:pt x="1477" y="1317"/>
                  </a:lnTo>
                  <a:lnTo>
                    <a:pt x="1508" y="1273"/>
                  </a:lnTo>
                  <a:lnTo>
                    <a:pt x="1535" y="1226"/>
                  </a:lnTo>
                  <a:lnTo>
                    <a:pt x="1560" y="1178"/>
                  </a:lnTo>
                  <a:lnTo>
                    <a:pt x="1581" y="1127"/>
                  </a:lnTo>
                  <a:lnTo>
                    <a:pt x="1597" y="1074"/>
                  </a:lnTo>
                  <a:lnTo>
                    <a:pt x="1611" y="1020"/>
                  </a:lnTo>
                  <a:lnTo>
                    <a:pt x="1571" y="1051"/>
                  </a:lnTo>
                  <a:lnTo>
                    <a:pt x="1530" y="1076"/>
                  </a:lnTo>
                  <a:lnTo>
                    <a:pt x="1486" y="1101"/>
                  </a:lnTo>
                  <a:lnTo>
                    <a:pt x="1439" y="1124"/>
                  </a:lnTo>
                  <a:lnTo>
                    <a:pt x="1389" y="1144"/>
                  </a:lnTo>
                  <a:lnTo>
                    <a:pt x="1386" y="1117"/>
                  </a:lnTo>
                  <a:lnTo>
                    <a:pt x="1379" y="1092"/>
                  </a:lnTo>
                  <a:lnTo>
                    <a:pt x="1369" y="1068"/>
                  </a:lnTo>
                  <a:lnTo>
                    <a:pt x="1421" y="1046"/>
                  </a:lnTo>
                  <a:lnTo>
                    <a:pt x="1470" y="1022"/>
                  </a:lnTo>
                  <a:lnTo>
                    <a:pt x="1514" y="996"/>
                  </a:lnTo>
                  <a:lnTo>
                    <a:pt x="1556" y="965"/>
                  </a:lnTo>
                  <a:lnTo>
                    <a:pt x="1593" y="933"/>
                  </a:lnTo>
                  <a:lnTo>
                    <a:pt x="1626" y="899"/>
                  </a:lnTo>
                  <a:lnTo>
                    <a:pt x="1627" y="879"/>
                  </a:lnTo>
                  <a:lnTo>
                    <a:pt x="1627" y="861"/>
                  </a:lnTo>
                  <a:lnTo>
                    <a:pt x="1622" y="793"/>
                  </a:lnTo>
                  <a:lnTo>
                    <a:pt x="1613" y="729"/>
                  </a:lnTo>
                  <a:lnTo>
                    <a:pt x="1597" y="665"/>
                  </a:lnTo>
                  <a:lnTo>
                    <a:pt x="1577" y="605"/>
                  </a:lnTo>
                  <a:lnTo>
                    <a:pt x="1552" y="546"/>
                  </a:lnTo>
                  <a:lnTo>
                    <a:pt x="1522" y="491"/>
                  </a:lnTo>
                  <a:lnTo>
                    <a:pt x="1486" y="438"/>
                  </a:lnTo>
                  <a:lnTo>
                    <a:pt x="1448" y="388"/>
                  </a:lnTo>
                  <a:lnTo>
                    <a:pt x="1405" y="342"/>
                  </a:lnTo>
                  <a:lnTo>
                    <a:pt x="1359" y="300"/>
                  </a:lnTo>
                  <a:lnTo>
                    <a:pt x="1298" y="320"/>
                  </a:lnTo>
                  <a:lnTo>
                    <a:pt x="1239" y="344"/>
                  </a:lnTo>
                  <a:lnTo>
                    <a:pt x="1181" y="372"/>
                  </a:lnTo>
                  <a:lnTo>
                    <a:pt x="1125" y="403"/>
                  </a:lnTo>
                  <a:lnTo>
                    <a:pt x="1113" y="381"/>
                  </a:lnTo>
                  <a:lnTo>
                    <a:pt x="1097" y="359"/>
                  </a:lnTo>
                  <a:lnTo>
                    <a:pt x="1079" y="340"/>
                  </a:lnTo>
                  <a:lnTo>
                    <a:pt x="1144" y="303"/>
                  </a:lnTo>
                  <a:lnTo>
                    <a:pt x="1212" y="271"/>
                  </a:lnTo>
                  <a:lnTo>
                    <a:pt x="1280" y="244"/>
                  </a:lnTo>
                  <a:lnTo>
                    <a:pt x="1227" y="213"/>
                  </a:lnTo>
                  <a:lnTo>
                    <a:pt x="1172" y="187"/>
                  </a:lnTo>
                  <a:lnTo>
                    <a:pt x="1115" y="165"/>
                  </a:lnTo>
                  <a:lnTo>
                    <a:pt x="1056" y="147"/>
                  </a:lnTo>
                  <a:lnTo>
                    <a:pt x="993" y="135"/>
                  </a:lnTo>
                  <a:lnTo>
                    <a:pt x="930" y="129"/>
                  </a:lnTo>
                  <a:lnTo>
                    <a:pt x="865" y="127"/>
                  </a:lnTo>
                  <a:close/>
                  <a:moveTo>
                    <a:pt x="863" y="0"/>
                  </a:moveTo>
                  <a:lnTo>
                    <a:pt x="938" y="2"/>
                  </a:lnTo>
                  <a:lnTo>
                    <a:pt x="1012" y="10"/>
                  </a:lnTo>
                  <a:lnTo>
                    <a:pt x="1083" y="24"/>
                  </a:lnTo>
                  <a:lnTo>
                    <a:pt x="1152" y="43"/>
                  </a:lnTo>
                  <a:lnTo>
                    <a:pt x="1219" y="68"/>
                  </a:lnTo>
                  <a:lnTo>
                    <a:pt x="1283" y="99"/>
                  </a:lnTo>
                  <a:lnTo>
                    <a:pt x="1345" y="134"/>
                  </a:lnTo>
                  <a:lnTo>
                    <a:pt x="1403" y="173"/>
                  </a:lnTo>
                  <a:lnTo>
                    <a:pt x="1458" y="218"/>
                  </a:lnTo>
                  <a:lnTo>
                    <a:pt x="1509" y="268"/>
                  </a:lnTo>
                  <a:lnTo>
                    <a:pt x="1557" y="321"/>
                  </a:lnTo>
                  <a:lnTo>
                    <a:pt x="1600" y="377"/>
                  </a:lnTo>
                  <a:lnTo>
                    <a:pt x="1638" y="438"/>
                  </a:lnTo>
                  <a:lnTo>
                    <a:pt x="1671" y="501"/>
                  </a:lnTo>
                  <a:lnTo>
                    <a:pt x="1699" y="568"/>
                  </a:lnTo>
                  <a:lnTo>
                    <a:pt x="1721" y="637"/>
                  </a:lnTo>
                  <a:lnTo>
                    <a:pt x="1738" y="709"/>
                  </a:lnTo>
                  <a:lnTo>
                    <a:pt x="1749" y="783"/>
                  </a:lnTo>
                  <a:lnTo>
                    <a:pt x="1753" y="858"/>
                  </a:lnTo>
                  <a:lnTo>
                    <a:pt x="1751" y="933"/>
                  </a:lnTo>
                  <a:lnTo>
                    <a:pt x="1743" y="1006"/>
                  </a:lnTo>
                  <a:lnTo>
                    <a:pt x="1730" y="1076"/>
                  </a:lnTo>
                  <a:lnTo>
                    <a:pt x="1710" y="1146"/>
                  </a:lnTo>
                  <a:lnTo>
                    <a:pt x="1685" y="1212"/>
                  </a:lnTo>
                  <a:lnTo>
                    <a:pt x="1654" y="1276"/>
                  </a:lnTo>
                  <a:lnTo>
                    <a:pt x="1618" y="1337"/>
                  </a:lnTo>
                  <a:lnTo>
                    <a:pt x="1579" y="1394"/>
                  </a:lnTo>
                  <a:lnTo>
                    <a:pt x="1534" y="1449"/>
                  </a:lnTo>
                  <a:lnTo>
                    <a:pt x="1484" y="1500"/>
                  </a:lnTo>
                  <a:lnTo>
                    <a:pt x="1431" y="1548"/>
                  </a:lnTo>
                  <a:lnTo>
                    <a:pt x="1374" y="1590"/>
                  </a:lnTo>
                  <a:lnTo>
                    <a:pt x="1313" y="1628"/>
                  </a:lnTo>
                  <a:lnTo>
                    <a:pt x="1249" y="1661"/>
                  </a:lnTo>
                  <a:lnTo>
                    <a:pt x="1181" y="1689"/>
                  </a:lnTo>
                  <a:lnTo>
                    <a:pt x="1112" y="1711"/>
                  </a:lnTo>
                  <a:lnTo>
                    <a:pt x="1040" y="1727"/>
                  </a:lnTo>
                  <a:lnTo>
                    <a:pt x="965" y="1738"/>
                  </a:lnTo>
                  <a:lnTo>
                    <a:pt x="889" y="1742"/>
                  </a:lnTo>
                  <a:lnTo>
                    <a:pt x="814" y="1741"/>
                  </a:lnTo>
                  <a:lnTo>
                    <a:pt x="742" y="1733"/>
                  </a:lnTo>
                  <a:lnTo>
                    <a:pt x="670" y="1718"/>
                  </a:lnTo>
                  <a:lnTo>
                    <a:pt x="600" y="1699"/>
                  </a:lnTo>
                  <a:lnTo>
                    <a:pt x="534" y="1674"/>
                  </a:lnTo>
                  <a:lnTo>
                    <a:pt x="469" y="1644"/>
                  </a:lnTo>
                  <a:lnTo>
                    <a:pt x="408" y="1609"/>
                  </a:lnTo>
                  <a:lnTo>
                    <a:pt x="350" y="1569"/>
                  </a:lnTo>
                  <a:lnTo>
                    <a:pt x="294" y="1524"/>
                  </a:lnTo>
                  <a:lnTo>
                    <a:pt x="243" y="1475"/>
                  </a:lnTo>
                  <a:lnTo>
                    <a:pt x="196" y="1422"/>
                  </a:lnTo>
                  <a:lnTo>
                    <a:pt x="153" y="1365"/>
                  </a:lnTo>
                  <a:lnTo>
                    <a:pt x="114" y="1305"/>
                  </a:lnTo>
                  <a:lnTo>
                    <a:pt x="81" y="1242"/>
                  </a:lnTo>
                  <a:lnTo>
                    <a:pt x="53" y="1175"/>
                  </a:lnTo>
                  <a:lnTo>
                    <a:pt x="31" y="1106"/>
                  </a:lnTo>
                  <a:lnTo>
                    <a:pt x="15" y="1034"/>
                  </a:lnTo>
                  <a:lnTo>
                    <a:pt x="4" y="960"/>
                  </a:lnTo>
                  <a:lnTo>
                    <a:pt x="0" y="884"/>
                  </a:lnTo>
                  <a:lnTo>
                    <a:pt x="2" y="810"/>
                  </a:lnTo>
                  <a:lnTo>
                    <a:pt x="9" y="737"/>
                  </a:lnTo>
                  <a:lnTo>
                    <a:pt x="24" y="665"/>
                  </a:lnTo>
                  <a:lnTo>
                    <a:pt x="44" y="597"/>
                  </a:lnTo>
                  <a:lnTo>
                    <a:pt x="69" y="530"/>
                  </a:lnTo>
                  <a:lnTo>
                    <a:pt x="99" y="467"/>
                  </a:lnTo>
                  <a:lnTo>
                    <a:pt x="134" y="406"/>
                  </a:lnTo>
                  <a:lnTo>
                    <a:pt x="174" y="349"/>
                  </a:lnTo>
                  <a:lnTo>
                    <a:pt x="219" y="294"/>
                  </a:lnTo>
                  <a:lnTo>
                    <a:pt x="268" y="242"/>
                  </a:lnTo>
                  <a:lnTo>
                    <a:pt x="321" y="195"/>
                  </a:lnTo>
                  <a:lnTo>
                    <a:pt x="380" y="152"/>
                  </a:lnTo>
                  <a:lnTo>
                    <a:pt x="440" y="114"/>
                  </a:lnTo>
                  <a:lnTo>
                    <a:pt x="504" y="82"/>
                  </a:lnTo>
                  <a:lnTo>
                    <a:pt x="571" y="54"/>
                  </a:lnTo>
                  <a:lnTo>
                    <a:pt x="641" y="31"/>
                  </a:lnTo>
                  <a:lnTo>
                    <a:pt x="712" y="14"/>
                  </a:lnTo>
                  <a:lnTo>
                    <a:pt x="787" y="4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595959"/>
            </a:solidFill>
            <a:ln w="0">
              <a:noFill/>
              <a:prstDash val="solid"/>
              <a:round/>
              <a:headEnd/>
              <a:tailEnd/>
            </a:ln>
            <a:effectLst>
              <a:glow rad="63500">
                <a:schemeClr val="bg1"/>
              </a:glow>
            </a:effectLst>
          </p:spPr>
          <p:txBody>
            <a:bodyPr lIns="51428" tIns="25714" rIns="51428" bIns="25714"/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24567">
                <a:defRPr/>
              </a:pPr>
              <a:endParaRPr lang="en-GB" sz="1013" dirty="0">
                <a:solidFill>
                  <a:srgbClr val="FFFFFF"/>
                </a:solidFill>
              </a:endParaRPr>
            </a:p>
          </p:txBody>
        </p:sp>
      </p:grpSp>
      <p:sp>
        <p:nvSpPr>
          <p:cNvPr id="207" name="Boog 206">
            <a:extLst>
              <a:ext uri="{FF2B5EF4-FFF2-40B4-BE49-F238E27FC236}">
                <a16:creationId xmlns:a16="http://schemas.microsoft.com/office/drawing/2014/main" id="{51605736-439A-43EB-A29A-E1D5992BBD44}"/>
              </a:ext>
            </a:extLst>
          </p:cNvPr>
          <p:cNvSpPr/>
          <p:nvPr/>
        </p:nvSpPr>
        <p:spPr>
          <a:xfrm flipH="1">
            <a:off x="3118083" y="2449440"/>
            <a:ext cx="1023755" cy="1839321"/>
          </a:xfrm>
          <a:prstGeom prst="arc">
            <a:avLst>
              <a:gd name="adj1" fmla="val 16409486"/>
              <a:gd name="adj2" fmla="val 21591201"/>
            </a:avLst>
          </a:prstGeom>
          <a:ln w="38100">
            <a:solidFill>
              <a:srgbClr val="595959"/>
            </a:solidFill>
            <a:prstDash val="dash"/>
            <a:headEnd type="triangl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208" name="Groep 65">
            <a:extLst>
              <a:ext uri="{FF2B5EF4-FFF2-40B4-BE49-F238E27FC236}">
                <a16:creationId xmlns:a16="http://schemas.microsoft.com/office/drawing/2014/main" id="{8A2C3A2D-121B-4B17-B7B0-DFBE339D49F3}"/>
              </a:ext>
            </a:extLst>
          </p:cNvPr>
          <p:cNvGrpSpPr/>
          <p:nvPr/>
        </p:nvGrpSpPr>
        <p:grpSpPr>
          <a:xfrm>
            <a:off x="5505860" y="1637086"/>
            <a:ext cx="1641796" cy="1093049"/>
            <a:chOff x="5987264" y="4230815"/>
            <a:chExt cx="2189062" cy="1457398"/>
          </a:xfrm>
        </p:grpSpPr>
        <p:grpSp>
          <p:nvGrpSpPr>
            <p:cNvPr id="209" name="Groep 66">
              <a:extLst>
                <a:ext uri="{FF2B5EF4-FFF2-40B4-BE49-F238E27FC236}">
                  <a16:creationId xmlns:a16="http://schemas.microsoft.com/office/drawing/2014/main" id="{A505A791-8FF9-4D49-B62E-E8742F41E12A}"/>
                </a:ext>
              </a:extLst>
            </p:cNvPr>
            <p:cNvGrpSpPr/>
            <p:nvPr/>
          </p:nvGrpSpPr>
          <p:grpSpPr>
            <a:xfrm>
              <a:off x="5987264" y="4230815"/>
              <a:ext cx="2189062" cy="1457398"/>
              <a:chOff x="4584417" y="1877185"/>
              <a:chExt cx="2189062" cy="1457398"/>
            </a:xfrm>
          </p:grpSpPr>
          <p:grpSp>
            <p:nvGrpSpPr>
              <p:cNvPr id="216" name="Groep 73">
                <a:extLst>
                  <a:ext uri="{FF2B5EF4-FFF2-40B4-BE49-F238E27FC236}">
                    <a16:creationId xmlns:a16="http://schemas.microsoft.com/office/drawing/2014/main" id="{7EB4662D-7E77-4AE1-B3A2-C36ABDE6FBE7}"/>
                  </a:ext>
                </a:extLst>
              </p:cNvPr>
              <p:cNvGrpSpPr/>
              <p:nvPr/>
            </p:nvGrpSpPr>
            <p:grpSpPr>
              <a:xfrm>
                <a:off x="5678945" y="1877185"/>
                <a:ext cx="360040" cy="780826"/>
                <a:chOff x="2052279" y="1284245"/>
                <a:chExt cx="360040" cy="780826"/>
              </a:xfrm>
            </p:grpSpPr>
            <p:sp>
              <p:nvSpPr>
                <p:cNvPr id="218" name="Afgeronde rechthoek 75">
                  <a:extLst>
                    <a:ext uri="{FF2B5EF4-FFF2-40B4-BE49-F238E27FC236}">
                      <a16:creationId xmlns:a16="http://schemas.microsoft.com/office/drawing/2014/main" id="{486E8E69-1E94-4D5C-9564-02C1534B3251}"/>
                    </a:ext>
                  </a:extLst>
                </p:cNvPr>
                <p:cNvSpPr/>
                <p:nvPr/>
              </p:nvSpPr>
              <p:spPr>
                <a:xfrm>
                  <a:off x="2052279" y="1284245"/>
                  <a:ext cx="360040" cy="780290"/>
                </a:xfrm>
                <a:prstGeom prst="roundRect">
                  <a:avLst>
                    <a:gd name="adj" fmla="val 7128"/>
                  </a:avLst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9" name="Rechthoek 76">
                  <a:extLst>
                    <a:ext uri="{FF2B5EF4-FFF2-40B4-BE49-F238E27FC236}">
                      <a16:creationId xmlns:a16="http://schemas.microsoft.com/office/drawing/2014/main" id="{BA1155E1-5CFA-4683-8E68-1331D839AF02}"/>
                    </a:ext>
                  </a:extLst>
                </p:cNvPr>
                <p:cNvSpPr/>
                <p:nvPr/>
              </p:nvSpPr>
              <p:spPr>
                <a:xfrm>
                  <a:off x="2052279" y="1715233"/>
                  <a:ext cx="360040" cy="349838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0" name="Rechthoek 77">
                  <a:extLst>
                    <a:ext uri="{FF2B5EF4-FFF2-40B4-BE49-F238E27FC236}">
                      <a16:creationId xmlns:a16="http://schemas.microsoft.com/office/drawing/2014/main" id="{4DD4FEB6-88F3-417B-AE64-D387E9A742A7}"/>
                    </a:ext>
                  </a:extLst>
                </p:cNvPr>
                <p:cNvSpPr/>
                <p:nvPr/>
              </p:nvSpPr>
              <p:spPr>
                <a:xfrm>
                  <a:off x="2088202" y="138743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1" name="Rechthoek 78">
                  <a:extLst>
                    <a:ext uri="{FF2B5EF4-FFF2-40B4-BE49-F238E27FC236}">
                      <a16:creationId xmlns:a16="http://schemas.microsoft.com/office/drawing/2014/main" id="{EE905F60-AF5E-4674-889A-F3C3D7BA8069}"/>
                    </a:ext>
                  </a:extLst>
                </p:cNvPr>
                <p:cNvSpPr/>
                <p:nvPr/>
              </p:nvSpPr>
              <p:spPr>
                <a:xfrm>
                  <a:off x="2088202" y="186729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2" name="Rechthoek 79">
                  <a:extLst>
                    <a:ext uri="{FF2B5EF4-FFF2-40B4-BE49-F238E27FC236}">
                      <a16:creationId xmlns:a16="http://schemas.microsoft.com/office/drawing/2014/main" id="{31E5CA61-C883-4FD8-B52F-EADF91A325E1}"/>
                    </a:ext>
                  </a:extLst>
                </p:cNvPr>
                <p:cNvSpPr/>
                <p:nvPr/>
              </p:nvSpPr>
              <p:spPr>
                <a:xfrm>
                  <a:off x="2088202" y="1940102"/>
                  <a:ext cx="288032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50" dirty="0">
                    <a:solidFill>
                      <a:schemeClr val="tx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17" name="Tekstvak 79">
                <a:extLst>
                  <a:ext uri="{FF2B5EF4-FFF2-40B4-BE49-F238E27FC236}">
                    <a16:creationId xmlns:a16="http://schemas.microsoft.com/office/drawing/2014/main" id="{E889CC1D-4C78-4B55-96DB-B49B912E77AE}"/>
                  </a:ext>
                </a:extLst>
              </p:cNvPr>
              <p:cNvSpPr txBox="1"/>
              <p:nvPr/>
            </p:nvSpPr>
            <p:spPr>
              <a:xfrm>
                <a:off x="4584417" y="2657475"/>
                <a:ext cx="2189062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nl-NL" sz="1350" b="1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Azure AD</a:t>
                </a:r>
              </a:p>
              <a:p>
                <a:pPr algn="ctr"/>
                <a:r>
                  <a:rPr lang="en-US" sz="1350" dirty="0">
                    <a:effectLst>
                      <a:glow rad="101600">
                        <a:schemeClr val="bg1">
                          <a:alpha val="60000"/>
                        </a:schemeClr>
                      </a:glow>
                    </a:effectLst>
                    <a:cs typeface="Arial" panose="020B0604020202020204" pitchFamily="34" charset="0"/>
                  </a:rPr>
                  <a:t>Domain Services</a:t>
                </a:r>
                <a:endParaRPr lang="nl-NL" sz="1350" dirty="0">
                  <a:effectLst>
                    <a:glow rad="101600">
                      <a:schemeClr val="bg1">
                        <a:alpha val="60000"/>
                      </a:schemeClr>
                    </a:glow>
                  </a:effectLst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0" name="Groep 67">
              <a:extLst>
                <a:ext uri="{FF2B5EF4-FFF2-40B4-BE49-F238E27FC236}">
                  <a16:creationId xmlns:a16="http://schemas.microsoft.com/office/drawing/2014/main" id="{85A84E08-5590-45A9-A53A-39B054300B1E}"/>
                </a:ext>
              </a:extLst>
            </p:cNvPr>
            <p:cNvGrpSpPr/>
            <p:nvPr/>
          </p:nvGrpSpPr>
          <p:grpSpPr>
            <a:xfrm>
              <a:off x="6657066" y="4230815"/>
              <a:ext cx="360040" cy="780826"/>
              <a:chOff x="2052279" y="1284245"/>
              <a:chExt cx="360040" cy="780826"/>
            </a:xfrm>
          </p:grpSpPr>
          <p:sp>
            <p:nvSpPr>
              <p:cNvPr id="211" name="Afgeronde rechthoek 68">
                <a:extLst>
                  <a:ext uri="{FF2B5EF4-FFF2-40B4-BE49-F238E27FC236}">
                    <a16:creationId xmlns:a16="http://schemas.microsoft.com/office/drawing/2014/main" id="{EEA198FA-C871-43F3-91D4-92A5233D0600}"/>
                  </a:ext>
                </a:extLst>
              </p:cNvPr>
              <p:cNvSpPr/>
              <p:nvPr/>
            </p:nvSpPr>
            <p:spPr>
              <a:xfrm>
                <a:off x="2052279" y="1284245"/>
                <a:ext cx="360040" cy="780290"/>
              </a:xfrm>
              <a:prstGeom prst="roundRect">
                <a:avLst>
                  <a:gd name="adj" fmla="val 7128"/>
                </a:avLst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2" name="Rechthoek 69">
                <a:extLst>
                  <a:ext uri="{FF2B5EF4-FFF2-40B4-BE49-F238E27FC236}">
                    <a16:creationId xmlns:a16="http://schemas.microsoft.com/office/drawing/2014/main" id="{61221879-B5B2-497D-B565-CDFB5D48DCFD}"/>
                  </a:ext>
                </a:extLst>
              </p:cNvPr>
              <p:cNvSpPr/>
              <p:nvPr/>
            </p:nvSpPr>
            <p:spPr>
              <a:xfrm>
                <a:off x="2052279" y="1715233"/>
                <a:ext cx="360040" cy="349838"/>
              </a:xfrm>
              <a:prstGeom prst="rect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3" name="Rechthoek 70">
                <a:extLst>
                  <a:ext uri="{FF2B5EF4-FFF2-40B4-BE49-F238E27FC236}">
                    <a16:creationId xmlns:a16="http://schemas.microsoft.com/office/drawing/2014/main" id="{6DC885F3-76F8-4790-BBD5-E99F0A221502}"/>
                  </a:ext>
                </a:extLst>
              </p:cNvPr>
              <p:cNvSpPr/>
              <p:nvPr/>
            </p:nvSpPr>
            <p:spPr>
              <a:xfrm>
                <a:off x="2088202" y="138743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4" name="Rechthoek 71">
                <a:extLst>
                  <a:ext uri="{FF2B5EF4-FFF2-40B4-BE49-F238E27FC236}">
                    <a16:creationId xmlns:a16="http://schemas.microsoft.com/office/drawing/2014/main" id="{6F8E2F58-70F7-4608-B361-EF7FA166AEC2}"/>
                  </a:ext>
                </a:extLst>
              </p:cNvPr>
              <p:cNvSpPr/>
              <p:nvPr/>
            </p:nvSpPr>
            <p:spPr>
              <a:xfrm>
                <a:off x="2088202" y="186729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215" name="Rechthoek 72">
                <a:extLst>
                  <a:ext uri="{FF2B5EF4-FFF2-40B4-BE49-F238E27FC236}">
                    <a16:creationId xmlns:a16="http://schemas.microsoft.com/office/drawing/2014/main" id="{63CED9C2-94DE-4447-8182-7DACBC299299}"/>
                  </a:ext>
                </a:extLst>
              </p:cNvPr>
              <p:cNvSpPr/>
              <p:nvPr/>
            </p:nvSpPr>
            <p:spPr>
              <a:xfrm>
                <a:off x="2088202" y="1940102"/>
                <a:ext cx="288032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350" dirty="0">
                  <a:solidFill>
                    <a:schemeClr val="tx1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7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0.05638 -0.5358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26" y="-26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11111E-6 L -0.16641 -0.5342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2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139 L -0.02995 -0.3428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7" grpId="0" animBg="1"/>
      <p:bldP spid="20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55079-1A1F-442D-B4E4-3479BAC1FD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22713" y="558765"/>
            <a:ext cx="7315200" cy="1143000"/>
          </a:xfrm>
        </p:spPr>
        <p:txBody>
          <a:bodyPr/>
          <a:lstStyle/>
          <a:p>
            <a:r>
              <a:rPr lang="en-US" dirty="0"/>
              <a:t>Where do you start? Where does it end?</a:t>
            </a:r>
            <a:endParaRPr lang="en-NL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9CB497-CD80-4814-9AE8-79DC417B0C2B}"/>
              </a:ext>
            </a:extLst>
          </p:cNvPr>
          <p:cNvGrpSpPr/>
          <p:nvPr/>
        </p:nvGrpSpPr>
        <p:grpSpPr>
          <a:xfrm>
            <a:off x="1703717" y="2031521"/>
            <a:ext cx="2333556" cy="1624011"/>
            <a:chOff x="2271623" y="2708694"/>
            <a:chExt cx="3111408" cy="21653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664117-877C-4765-AC5F-73F5C9CC16DE}"/>
                </a:ext>
              </a:extLst>
            </p:cNvPr>
            <p:cNvCxnSpPr/>
            <p:nvPr/>
          </p:nvCxnSpPr>
          <p:spPr>
            <a:xfrm>
              <a:off x="2271623" y="2708694"/>
              <a:ext cx="2329132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2AE02-D5C4-4A27-B652-2831EF178A92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2271623" y="3756676"/>
              <a:ext cx="2904225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A36C06-1B80-4DC7-AF38-FDF516D01F6C}"/>
                </a:ext>
              </a:extLst>
            </p:cNvPr>
            <p:cNvCxnSpPr/>
            <p:nvPr/>
          </p:nvCxnSpPr>
          <p:spPr>
            <a:xfrm>
              <a:off x="2271623" y="4874042"/>
              <a:ext cx="2329132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372FA3-FCEC-413D-869D-4248C46EA190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609380" y="2708694"/>
              <a:ext cx="773651" cy="547799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262CFE-71CB-43AC-957D-A1C5FE66439B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V="1">
              <a:off x="4609380" y="4256859"/>
              <a:ext cx="773651" cy="617183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EE0BE3-04F8-4CCB-94E3-19819E4C50CA}"/>
              </a:ext>
            </a:extLst>
          </p:cNvPr>
          <p:cNvGrpSpPr/>
          <p:nvPr/>
        </p:nvGrpSpPr>
        <p:grpSpPr>
          <a:xfrm flipH="1">
            <a:off x="4790392" y="2032760"/>
            <a:ext cx="2539325" cy="1624011"/>
            <a:chOff x="2271623" y="2708694"/>
            <a:chExt cx="3111408" cy="2165348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D4FFD1-B5F1-4250-B705-91406CA6404A}"/>
                </a:ext>
              </a:extLst>
            </p:cNvPr>
            <p:cNvCxnSpPr/>
            <p:nvPr/>
          </p:nvCxnSpPr>
          <p:spPr>
            <a:xfrm>
              <a:off x="2271623" y="2708694"/>
              <a:ext cx="2329132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4A9F28-DBB6-4BFB-B723-E2026607FF5A}"/>
                </a:ext>
              </a:extLst>
            </p:cNvPr>
            <p:cNvCxnSpPr>
              <a:cxnSpLocks/>
            </p:cNvCxnSpPr>
            <p:nvPr/>
          </p:nvCxnSpPr>
          <p:spPr>
            <a:xfrm>
              <a:off x="2271623" y="3756676"/>
              <a:ext cx="2904225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61B40A-29B0-4021-9CD0-5FBE9D5EE56A}"/>
                </a:ext>
              </a:extLst>
            </p:cNvPr>
            <p:cNvCxnSpPr/>
            <p:nvPr/>
          </p:nvCxnSpPr>
          <p:spPr>
            <a:xfrm>
              <a:off x="2271623" y="4874042"/>
              <a:ext cx="2329132" cy="0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8AB5853-1AC4-43D8-A367-1B0837958499}"/>
                </a:ext>
              </a:extLst>
            </p:cNvPr>
            <p:cNvCxnSpPr>
              <a:cxnSpLocks/>
            </p:cNvCxnSpPr>
            <p:nvPr/>
          </p:nvCxnSpPr>
          <p:spPr>
            <a:xfrm>
              <a:off x="4609380" y="2708694"/>
              <a:ext cx="773651" cy="547799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4789888-6D65-4CBE-A642-225643083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380" y="4256859"/>
              <a:ext cx="773651" cy="617183"/>
            </a:xfrm>
            <a:prstGeom prst="line">
              <a:avLst/>
            </a:prstGeom>
            <a:ln w="38100">
              <a:solidFill>
                <a:schemeClr val="accent4">
                  <a:lumMod val="5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278221C-303A-485A-BDFA-A892DE4D24AE}"/>
              </a:ext>
            </a:extLst>
          </p:cNvPr>
          <p:cNvGrpSpPr/>
          <p:nvPr/>
        </p:nvGrpSpPr>
        <p:grpSpPr>
          <a:xfrm>
            <a:off x="7451481" y="2337530"/>
            <a:ext cx="855631" cy="799844"/>
            <a:chOff x="9935308" y="3116706"/>
            <a:chExt cx="1140841" cy="106645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84D260A-3EFE-482C-8329-116EB86CD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5859" y="3116706"/>
              <a:ext cx="780290" cy="780290"/>
            </a:xfrm>
            <a:prstGeom prst="rect">
              <a:avLst/>
            </a:prstGeom>
          </p:spPr>
        </p:pic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772810D-E22E-42C2-B523-14F61D506AC3}"/>
                </a:ext>
              </a:extLst>
            </p:cNvPr>
            <p:cNvSpPr/>
            <p:nvPr/>
          </p:nvSpPr>
          <p:spPr>
            <a:xfrm>
              <a:off x="9935308" y="3520831"/>
              <a:ext cx="843830" cy="543169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5DD1760-1DF3-436D-B38C-B3516FD79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69675" y="3402875"/>
              <a:ext cx="780290" cy="78029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D6A9B3B-256E-4AE0-9C49-3382EA58D803}"/>
              </a:ext>
            </a:extLst>
          </p:cNvPr>
          <p:cNvGrpSpPr/>
          <p:nvPr/>
        </p:nvGrpSpPr>
        <p:grpSpPr>
          <a:xfrm>
            <a:off x="195227" y="1701765"/>
            <a:ext cx="2116477" cy="2621022"/>
            <a:chOff x="260302" y="2269020"/>
            <a:chExt cx="2821969" cy="34946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65FD67-C2D0-433A-B81C-6BAC72638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047590" y="2269020"/>
              <a:ext cx="780290" cy="7802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CCF73D2-7D99-4639-A833-023A3F8A2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8417" y="3402875"/>
              <a:ext cx="780290" cy="78029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AAEF632-358A-469C-85EB-F27E990EB62C}"/>
                </a:ext>
              </a:extLst>
            </p:cNvPr>
            <p:cNvGrpSpPr/>
            <p:nvPr/>
          </p:nvGrpSpPr>
          <p:grpSpPr>
            <a:xfrm>
              <a:off x="977687" y="4465290"/>
              <a:ext cx="894863" cy="926420"/>
              <a:chOff x="668028" y="4223549"/>
              <a:chExt cx="1342546" cy="138989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625A9C8-2314-4270-89A5-9EB3A55315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p:blipFill>
            <p:spPr>
              <a:xfrm>
                <a:off x="1230284" y="4833149"/>
                <a:ext cx="780290" cy="78029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E0E9E51-C08A-469F-BFAF-4E9D2A33A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rgbClr val="D9C3A5">
                    <a:tint val="50000"/>
                    <a:satMod val="180000"/>
                  </a:srgbClr>
                </a:duotone>
              </a:blip>
              <a:stretch>
                <a:fillRect/>
              </a:stretch>
            </p:blipFill>
            <p:spPr>
              <a:xfrm>
                <a:off x="668028" y="4223549"/>
                <a:ext cx="780290" cy="780290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8CE2F40-6902-4E6F-8AD5-AB8611D01F2F}"/>
                </a:ext>
              </a:extLst>
            </p:cNvPr>
            <p:cNvSpPr txBox="1"/>
            <p:nvPr/>
          </p:nvSpPr>
          <p:spPr>
            <a:xfrm>
              <a:off x="341093" y="2904064"/>
              <a:ext cx="2323713" cy="400109"/>
            </a:xfrm>
            <a:prstGeom prst="rect">
              <a:avLst/>
            </a:prstGeom>
          </p:spPr>
          <p:txBody>
            <a:bodyPr wrap="none" rtlCol="0" anchor="ctr" anchorCtr="1">
              <a:spAutoFit/>
            </a:bodyPr>
            <a:lstStyle/>
            <a:p>
              <a:r>
                <a:rPr lang="en-US" sz="1350" dirty="0">
                  <a:latin typeface="Segoe UI" panose="020B0502040204020203" pitchFamily="34" charset="0"/>
                  <a:cs typeface="Segoe UI" panose="020B0502040204020203" pitchFamily="34" charset="0"/>
                </a:rPr>
                <a:t>End-user computing</a:t>
              </a:r>
              <a:endParaRPr lang="en-NL" sz="135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4BFFA56-C7F6-4999-B012-CC2FDD7536C1}"/>
                </a:ext>
              </a:extLst>
            </p:cNvPr>
            <p:cNvSpPr txBox="1"/>
            <p:nvPr/>
          </p:nvSpPr>
          <p:spPr>
            <a:xfrm>
              <a:off x="308259" y="4033285"/>
              <a:ext cx="2405019" cy="400109"/>
            </a:xfrm>
            <a:prstGeom prst="rect">
              <a:avLst/>
            </a:prstGeom>
          </p:spPr>
          <p:txBody>
            <a:bodyPr wrap="none" rtlCol="0" anchor="ctr" anchorCtr="1">
              <a:spAutoFit/>
            </a:bodyPr>
            <a:lstStyle/>
            <a:p>
              <a:r>
                <a:rPr lang="en-US" sz="1350" dirty="0">
                  <a:latin typeface="Segoe UI" panose="020B0502040204020203" pitchFamily="34" charset="0"/>
                  <a:cs typeface="Segoe UI" panose="020B0502040204020203" pitchFamily="34" charset="0"/>
                </a:rPr>
                <a:t>Line of Business apps</a:t>
              </a:r>
              <a:endParaRPr lang="en-NL" sz="135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D7F6A30-30E2-477B-8163-C4FFEF774845}"/>
                </a:ext>
              </a:extLst>
            </p:cNvPr>
            <p:cNvSpPr txBox="1"/>
            <p:nvPr/>
          </p:nvSpPr>
          <p:spPr>
            <a:xfrm>
              <a:off x="260302" y="5363606"/>
              <a:ext cx="2821969" cy="400109"/>
            </a:xfrm>
            <a:prstGeom prst="rect">
              <a:avLst/>
            </a:prstGeom>
          </p:spPr>
          <p:txBody>
            <a:bodyPr wrap="none" rtlCol="0" anchor="ctr" anchorCtr="1">
              <a:spAutoFit/>
            </a:bodyPr>
            <a:lstStyle/>
            <a:p>
              <a:r>
                <a:rPr lang="en-US" sz="1350" dirty="0">
                  <a:latin typeface="Segoe UI" panose="020B0502040204020203" pitchFamily="34" charset="0"/>
                  <a:cs typeface="Segoe UI" panose="020B0502040204020203" pitchFamily="34" charset="0"/>
                </a:rPr>
                <a:t>On-premises productivity</a:t>
              </a:r>
              <a:endParaRPr lang="en-NL" sz="135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200E0851-A062-493F-91B2-5D2AC4D70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8502" y="3401611"/>
            <a:ext cx="533417" cy="5976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8861C65-EF53-4C50-9E26-560BAD46F294}"/>
              </a:ext>
            </a:extLst>
          </p:cNvPr>
          <p:cNvSpPr txBox="1"/>
          <p:nvPr/>
        </p:nvSpPr>
        <p:spPr>
          <a:xfrm>
            <a:off x="7388351" y="3951803"/>
            <a:ext cx="962123" cy="300082"/>
          </a:xfrm>
          <a:prstGeom prst="rect">
            <a:avLst/>
          </a:prstGeom>
        </p:spPr>
        <p:txBody>
          <a:bodyPr wrap="none" rtlCol="0" anchor="ctr" anchorCtr="1">
            <a:spAutoFit/>
          </a:bodyPr>
          <a:lstStyle/>
          <a:p>
            <a:r>
              <a:rPr lang="en-US" sz="1350" dirty="0">
                <a:latin typeface="Segoe UI" panose="020B0502040204020203" pitchFamily="34" charset="0"/>
                <a:cs typeface="Segoe UI" panose="020B0502040204020203" pitchFamily="34" charset="0"/>
              </a:rPr>
              <a:t>Office 365</a:t>
            </a:r>
            <a:endParaRPr lang="en-NL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37624A5-C03A-419A-9EF0-4FA71D7ABBDD}"/>
              </a:ext>
            </a:extLst>
          </p:cNvPr>
          <p:cNvGrpSpPr/>
          <p:nvPr/>
        </p:nvGrpSpPr>
        <p:grpSpPr>
          <a:xfrm>
            <a:off x="7420409" y="1541743"/>
            <a:ext cx="886703" cy="745240"/>
            <a:chOff x="9893878" y="2055657"/>
            <a:chExt cx="1182271" cy="993653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0C746C7-10DA-4229-8EE1-D2B2D708D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5859" y="2055657"/>
              <a:ext cx="780290" cy="780290"/>
            </a:xfrm>
            <a:prstGeom prst="rect">
              <a:avLst/>
            </a:prstGeom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908379DF-CA8F-4B3F-9559-3CB3DC0A930B}"/>
                </a:ext>
              </a:extLst>
            </p:cNvPr>
            <p:cNvSpPr/>
            <p:nvPr/>
          </p:nvSpPr>
          <p:spPr>
            <a:xfrm>
              <a:off x="9893878" y="2388526"/>
              <a:ext cx="843830" cy="543169"/>
            </a:xfrm>
            <a:prstGeom prst="roundRect">
              <a:avLst>
                <a:gd name="adj" fmla="val 1127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35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EE83DC1-F1FF-41AF-A7C5-6893937D9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9998848" y="2269020"/>
              <a:ext cx="780290" cy="78029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DB42D86-35D8-4EBA-8007-7C6965F8A566}"/>
              </a:ext>
            </a:extLst>
          </p:cNvPr>
          <p:cNvSpPr txBox="1"/>
          <p:nvPr/>
        </p:nvSpPr>
        <p:spPr>
          <a:xfrm>
            <a:off x="7057939" y="2173589"/>
            <a:ext cx="1857881" cy="300082"/>
          </a:xfrm>
          <a:prstGeom prst="rect">
            <a:avLst/>
          </a:prstGeom>
        </p:spPr>
        <p:txBody>
          <a:bodyPr wrap="none" rtlCol="0" anchor="ctr" anchorCtr="1">
            <a:spAutoFit/>
          </a:bodyPr>
          <a:lstStyle/>
          <a:p>
            <a:r>
              <a:rPr lang="en-US" sz="1350" dirty="0">
                <a:latin typeface="Segoe UI" panose="020B0502040204020203" pitchFamily="34" charset="0"/>
                <a:cs typeface="Segoe UI" panose="020B0502040204020203" pitchFamily="34" charset="0"/>
              </a:rPr>
              <a:t>Modern Management</a:t>
            </a:r>
            <a:endParaRPr lang="en-NL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CDFB1C4-1431-43E1-902D-E6AC59082DCB}"/>
              </a:ext>
            </a:extLst>
          </p:cNvPr>
          <p:cNvSpPr txBox="1"/>
          <p:nvPr/>
        </p:nvSpPr>
        <p:spPr>
          <a:xfrm>
            <a:off x="7006543" y="3061427"/>
            <a:ext cx="1937069" cy="300082"/>
          </a:xfrm>
          <a:prstGeom prst="rect">
            <a:avLst/>
          </a:prstGeom>
        </p:spPr>
        <p:txBody>
          <a:bodyPr wrap="none" rtlCol="0" anchor="ctr" anchorCtr="1">
            <a:spAutoFit/>
          </a:bodyPr>
          <a:lstStyle/>
          <a:p>
            <a:r>
              <a:rPr lang="en-US" sz="1350" dirty="0">
                <a:latin typeface="Segoe UI" panose="020B0502040204020203" pitchFamily="34" charset="0"/>
                <a:cs typeface="Segoe UI" panose="020B0502040204020203" pitchFamily="34" charset="0"/>
              </a:rPr>
              <a:t>IaaS, PaaS &amp; </a:t>
            </a:r>
            <a:r>
              <a:rPr lang="en-US" sz="1350" dirty="0" err="1">
                <a:latin typeface="Segoe UI" panose="020B0502040204020203" pitchFamily="34" charset="0"/>
                <a:cs typeface="Segoe UI" panose="020B0502040204020203" pitchFamily="34" charset="0"/>
              </a:rPr>
              <a:t>Serverless</a:t>
            </a:r>
            <a:endParaRPr lang="en-NL" sz="135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B2EECB8-6973-4783-A12B-1E479BCB689A}"/>
              </a:ext>
            </a:extLst>
          </p:cNvPr>
          <p:cNvSpPr/>
          <p:nvPr/>
        </p:nvSpPr>
        <p:spPr>
          <a:xfrm>
            <a:off x="3881886" y="2286983"/>
            <a:ext cx="1061049" cy="1061049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35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15075B5-E81C-49F4-B321-9790ADF716A3}"/>
              </a:ext>
            </a:extLst>
          </p:cNvPr>
          <p:cNvGrpSpPr/>
          <p:nvPr/>
        </p:nvGrpSpPr>
        <p:grpSpPr>
          <a:xfrm>
            <a:off x="4074098" y="2524898"/>
            <a:ext cx="864339" cy="1449987"/>
            <a:chOff x="5432127" y="3366531"/>
            <a:chExt cx="1152452" cy="193331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322BA4-2A85-4458-B178-418B39E17BE9}"/>
                </a:ext>
              </a:extLst>
            </p:cNvPr>
            <p:cNvSpPr txBox="1"/>
            <p:nvPr/>
          </p:nvSpPr>
          <p:spPr>
            <a:xfrm>
              <a:off x="5432127" y="4899739"/>
              <a:ext cx="1152452" cy="400109"/>
            </a:xfrm>
            <a:prstGeom prst="rect">
              <a:avLst/>
            </a:prstGeom>
          </p:spPr>
          <p:txBody>
            <a:bodyPr wrap="none" rtlCol="0" anchor="ctr" anchorCtr="1">
              <a:spAutoFit/>
            </a:bodyPr>
            <a:lstStyle/>
            <a:p>
              <a:r>
                <a:rPr lang="en-US" sz="1350" dirty="0">
                  <a:latin typeface="+mj-lt"/>
                </a:rPr>
                <a:t>HYBRID</a:t>
              </a:r>
              <a:endParaRPr lang="en-NL" sz="1350" dirty="0">
                <a:latin typeface="+mj-lt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DED83-7803-45C1-8136-A831B7E3A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93069" y="3366531"/>
              <a:ext cx="780290" cy="78029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19D540DC-8F59-472D-814A-D2CF46E0EB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5089" y="2045443"/>
            <a:ext cx="1674644" cy="167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9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4" grpId="0"/>
      <p:bldP spid="5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59ECE-075C-43DF-B2E4-B4EDE3F4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Infrastructure that remains on-premises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B590-0532-43B1-95B9-EB3F7778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379" y="1568750"/>
            <a:ext cx="6750373" cy="282575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Client computers, just not on a ‘safe network’</a:t>
            </a:r>
          </a:p>
          <a:p>
            <a:r>
              <a:rPr lang="en-GB" dirty="0"/>
              <a:t>Network components like switches, routers, Wi-Fi hotspots, simply because they provide bandwidth</a:t>
            </a:r>
          </a:p>
          <a:p>
            <a:r>
              <a:rPr lang="en-GB" dirty="0"/>
              <a:t>A firewalled Internet connection</a:t>
            </a:r>
          </a:p>
          <a:p>
            <a:r>
              <a:rPr lang="en-GB" dirty="0"/>
              <a:t>Printing and scanning</a:t>
            </a:r>
          </a:p>
          <a:p>
            <a:r>
              <a:rPr lang="en-GB" dirty="0"/>
              <a:t>File Server access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… straight from the VDI and RDS playbook.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6748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7B83F19-BBA9-47FF-9D1E-D3B07CF4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really hard parts</a:t>
            </a:r>
            <a:endParaRPr lang="nl-NL" dirty="0"/>
          </a:p>
        </p:txBody>
      </p:sp>
      <p:sp>
        <p:nvSpPr>
          <p:cNvPr id="8" name="Tijdelijke aanduiding voor inhoud 7">
            <a:extLst>
              <a:ext uri="{FF2B5EF4-FFF2-40B4-BE49-F238E27FC236}">
                <a16:creationId xmlns:a16="http://schemas.microsoft.com/office/drawing/2014/main" id="{C19C8D12-A1C6-46ED-AF56-28D2C78F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Call centers in terms of telephony</a:t>
            </a:r>
          </a:p>
          <a:p>
            <a:r>
              <a:rPr lang="en-US" dirty="0"/>
              <a:t>Active Directory * Services, because of physical access</a:t>
            </a:r>
          </a:p>
          <a:p>
            <a:r>
              <a:rPr lang="en-US" dirty="0"/>
              <a:t>SIEM and auditing solutions</a:t>
            </a:r>
          </a:p>
          <a:p>
            <a:r>
              <a:rPr lang="en-US" dirty="0"/>
              <a:t>DHCP &amp; the Last Mile</a:t>
            </a:r>
          </a:p>
          <a:p>
            <a:r>
              <a:rPr lang="en-US" dirty="0"/>
              <a:t>2-Cloud &amp; Exit Strategies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8942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191C-336E-4D78-A14E-72ACBD99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Achievements</a:t>
            </a:r>
            <a:endParaRPr lang="en-NL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25C497E-B83E-4371-BCD7-007F43CFDE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0441576"/>
              </p:ext>
            </p:extLst>
          </p:nvPr>
        </p:nvGraphicFramePr>
        <p:xfrm>
          <a:off x="1524000" y="1419622"/>
          <a:ext cx="5640288" cy="318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82727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Resources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nb-NO" dirty="0"/>
              <a:t>Slides and demos from the conference will be available at github.com/nordicinfrastructureconference/2018 (bit.ly/2y7JhA3)</a:t>
            </a:r>
          </a:p>
        </p:txBody>
      </p:sp>
    </p:spTree>
    <p:extLst>
      <p:ext uri="{BB962C8B-B14F-4D97-AF65-F5344CB8AC3E}">
        <p14:creationId xmlns:p14="http://schemas.microsoft.com/office/powerpoint/2010/main" val="585670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5D5B3-CE31-43F0-8CE0-573E54D74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DCDA6-0B74-469B-B421-76F2D2EEC4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7CCF3-A284-435B-83E3-4AEA62648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3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7A68-C203-40CE-957C-41CFA42DB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lessons learned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35090-2D49-439B-8D9A-455F1FF086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Cloud doesn’t change anything, but digital transformation does.</a:t>
            </a:r>
          </a:p>
          <a:p>
            <a:r>
              <a:rPr lang="en-US" dirty="0"/>
              <a:t>Moving servers to IaaS only makes sense for the last couple of ‘</a:t>
            </a:r>
            <a:r>
              <a:rPr lang="en-US" dirty="0" err="1"/>
              <a:t>em</a:t>
            </a:r>
            <a:r>
              <a:rPr lang="en-US" dirty="0"/>
              <a:t>.</a:t>
            </a:r>
          </a:p>
          <a:p>
            <a:r>
              <a:rPr lang="en-US" dirty="0"/>
              <a:t>Either way to move to the cloud makes sense as a primary objective:</a:t>
            </a:r>
          </a:p>
          <a:p>
            <a:pPr lvl="1"/>
            <a:r>
              <a:rPr lang="en-US" dirty="0"/>
              <a:t>Identity and modern management</a:t>
            </a:r>
          </a:p>
          <a:p>
            <a:pPr lvl="1"/>
            <a:r>
              <a:rPr lang="en-US" dirty="0"/>
              <a:t>Productivity and modern apps</a:t>
            </a:r>
          </a:p>
          <a:p>
            <a:pPr lvl="1"/>
            <a:r>
              <a:rPr lang="en-US" dirty="0"/>
              <a:t>The modern Datacenter</a:t>
            </a:r>
          </a:p>
          <a:p>
            <a:r>
              <a:rPr lang="en-US" dirty="0"/>
              <a:t>On-premises is far from dead for a lot of organizations.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4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FB06E-E757-4A19-A6AD-A231C9FBD7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23983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9DB675-95F6-4BF2-9984-865AB259C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cloud a mission?</a:t>
            </a:r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85C687-20BE-498E-A4DC-BBF23CB8C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439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1840" y="1324320"/>
            <a:ext cx="2272612" cy="347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173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3371F-0272-4953-9F59-758E891A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2927CF-4535-4059-9C7F-A749091699E0}"/>
              </a:ext>
            </a:extLst>
          </p:cNvPr>
          <p:cNvSpPr txBox="1"/>
          <p:nvPr/>
        </p:nvSpPr>
        <p:spPr>
          <a:xfrm>
            <a:off x="2" y="3627876"/>
            <a:ext cx="9198281" cy="1350088"/>
          </a:xfrm>
          <a:prstGeom prst="rect">
            <a:avLst/>
          </a:prstGeom>
          <a:solidFill>
            <a:schemeClr val="tx2">
              <a:lumMod val="10000"/>
              <a:alpha val="45000"/>
            </a:schemeClr>
          </a:solidFill>
        </p:spPr>
        <p:txBody>
          <a:bodyPr wrap="square" lIns="68427" tIns="34214" rIns="68427" bIns="34214" rtlCol="0">
            <a:spAutoFit/>
          </a:bodyPr>
          <a:lstStyle/>
          <a:p>
            <a:pPr defTabSz="684389"/>
            <a:r>
              <a:rPr lang="nl-NL" sz="8324" b="1" dirty="0" err="1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Problem</a:t>
            </a:r>
            <a:r>
              <a:rPr lang="nl-NL" sz="8324" b="1" dirty="0">
                <a:ln w="25400">
                  <a:solidFill>
                    <a:srgbClr val="000000"/>
                  </a:solidFill>
                </a:ln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!?</a:t>
            </a:r>
          </a:p>
        </p:txBody>
      </p:sp>
    </p:spTree>
    <p:extLst>
      <p:ext uri="{BB962C8B-B14F-4D97-AF65-F5344CB8AC3E}">
        <p14:creationId xmlns:p14="http://schemas.microsoft.com/office/powerpoint/2010/main" val="424440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02BFCD9-A916-4A68-A1A6-EB5F8A4F7D41}"/>
              </a:ext>
            </a:extLst>
          </p:cNvPr>
          <p:cNvGraphicFramePr/>
          <p:nvPr>
            <p:extLst/>
          </p:nvPr>
        </p:nvGraphicFramePr>
        <p:xfrm>
          <a:off x="672085" y="1139392"/>
          <a:ext cx="7171399" cy="3473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5368AB-B404-4178-A54A-A594B53A0EEC}"/>
              </a:ext>
            </a:extLst>
          </p:cNvPr>
          <p:cNvSpPr txBox="1"/>
          <p:nvPr/>
        </p:nvSpPr>
        <p:spPr>
          <a:xfrm>
            <a:off x="7966891" y="4698096"/>
            <a:ext cx="1403274" cy="380108"/>
          </a:xfrm>
          <a:prstGeom prst="rect">
            <a:avLst/>
          </a:prstGeom>
          <a:noFill/>
        </p:spPr>
        <p:txBody>
          <a:bodyPr wrap="none" lIns="134464" tIns="107571" rIns="134464" bIns="107571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1176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Forecast, 2016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9467" y="448978"/>
            <a:ext cx="4456639" cy="674653"/>
          </a:xfrm>
          <a:prstGeom prst="rect">
            <a:avLst/>
          </a:prstGeom>
        </p:spPr>
        <p:txBody>
          <a:bodyPr vert="horz" wrap="square" lIns="107571" tIns="67232" rIns="107571" bIns="6723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941">
                <a:solidFill>
                  <a:schemeClr val="tx1"/>
                </a:solidFill>
              </a:rPr>
              <a:t>Cloud VM instance forecast</a:t>
            </a:r>
            <a:endParaRPr lang="en-US" sz="2941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2B152E-80BE-4FE4-AA46-AA70A992F4DA}"/>
              </a:ext>
            </a:extLst>
          </p:cNvPr>
          <p:cNvGrpSpPr/>
          <p:nvPr/>
        </p:nvGrpSpPr>
        <p:grpSpPr>
          <a:xfrm>
            <a:off x="3626446" y="4285965"/>
            <a:ext cx="1771778" cy="380108"/>
            <a:chOff x="8319655" y="610144"/>
            <a:chExt cx="2409741" cy="51697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A56BE00-0CDB-49B7-A6E5-FA31FD17A904}"/>
                </a:ext>
              </a:extLst>
            </p:cNvPr>
            <p:cNvSpPr/>
            <p:nvPr/>
          </p:nvSpPr>
          <p:spPr bwMode="auto">
            <a:xfrm>
              <a:off x="8319655" y="734291"/>
              <a:ext cx="242454" cy="214745"/>
            </a:xfrm>
            <a:prstGeom prst="rect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4A5D624-42B2-4AE1-A0E5-E727200D027B}"/>
                </a:ext>
              </a:extLst>
            </p:cNvPr>
            <p:cNvSpPr txBox="1"/>
            <p:nvPr/>
          </p:nvSpPr>
          <p:spPr>
            <a:xfrm>
              <a:off x="8501496" y="610144"/>
              <a:ext cx="1293734" cy="516973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176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On-</a:t>
              </a:r>
              <a:r>
                <a:rPr lang="en-US" sz="1176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prem</a:t>
              </a:r>
              <a:endParaRPr lang="en-US" sz="1176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F7C24BD-9F7C-45A6-8D28-0D23C64459D8}"/>
                </a:ext>
              </a:extLst>
            </p:cNvPr>
            <p:cNvSpPr/>
            <p:nvPr/>
          </p:nvSpPr>
          <p:spPr bwMode="auto">
            <a:xfrm>
              <a:off x="9621847" y="734291"/>
              <a:ext cx="242454" cy="214745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64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132F8C-7981-41B1-B5A8-DFA3C68C8219}"/>
                </a:ext>
              </a:extLst>
            </p:cNvPr>
            <p:cNvSpPr txBox="1"/>
            <p:nvPr/>
          </p:nvSpPr>
          <p:spPr>
            <a:xfrm>
              <a:off x="9775771" y="610144"/>
              <a:ext cx="953625" cy="516973"/>
            </a:xfrm>
            <a:prstGeom prst="rect">
              <a:avLst/>
            </a:prstGeom>
            <a:noFill/>
          </p:spPr>
          <p:txBody>
            <a:bodyPr wrap="none" lIns="134464" tIns="107571" rIns="134464" bIns="107571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1176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2192387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BAB31-69FB-44EB-AA8A-5D1E98710C6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7584" y="28614"/>
            <a:ext cx="7315200" cy="1143000"/>
          </a:xfrm>
        </p:spPr>
        <p:txBody>
          <a:bodyPr/>
          <a:lstStyle/>
          <a:p>
            <a:r>
              <a:rPr lang="en-US" dirty="0"/>
              <a:t>Total cost of ownership</a:t>
            </a:r>
            <a:endParaRPr lang="en-NL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1183ACB-16F6-4D26-AA69-D1E0710D6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9785596"/>
              </p:ext>
            </p:extLst>
          </p:nvPr>
        </p:nvGraphicFramePr>
        <p:xfrm>
          <a:off x="-2772816" y="429794"/>
          <a:ext cx="11819693" cy="47137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714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A88AA7-5CED-4F0D-A741-8EFE7C0486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649455"/>
              </p:ext>
            </p:extLst>
          </p:nvPr>
        </p:nvGraphicFramePr>
        <p:xfrm>
          <a:off x="1524000" y="1419622"/>
          <a:ext cx="5640288" cy="3184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2">
            <a:extLst>
              <a:ext uri="{FF2B5EF4-FFF2-40B4-BE49-F238E27FC236}">
                <a16:creationId xmlns:a16="http://schemas.microsoft.com/office/drawing/2014/main" id="{F1389DD7-4465-4941-A394-DDF5225F2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</p:spPr>
        <p:txBody>
          <a:bodyPr/>
          <a:lstStyle/>
          <a:p>
            <a:r>
              <a:rPr lang="en-US" dirty="0"/>
              <a:t>Goal of the mission?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3266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01B46-C2C7-421E-9EE5-040404868C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Moving Your Assets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31618384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D51032C51DA24458A9FF9BD331C77C3" ma:contentTypeVersion="2" ma:contentTypeDescription="Opprett et nytt dokument." ma:contentTypeScope="" ma:versionID="4b85e52c484fa3d3aedd82cb48e1a044">
  <xsd:schema xmlns:xsd="http://www.w3.org/2001/XMLSchema" xmlns:xs="http://www.w3.org/2001/XMLSchema" xmlns:p="http://schemas.microsoft.com/office/2006/metadata/properties" xmlns:ns2="928efe62-90f7-4330-b3a0-5b3e20b49c2b" targetNamespace="http://schemas.microsoft.com/office/2006/metadata/properties" ma:root="true" ma:fieldsID="82d756963f2f4b57586f0cd774224fd0" ns2:_="">
    <xsd:import namespace="928efe62-90f7-4330-b3a0-5b3e20b4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fe62-90f7-4330-b3a0-5b3e20b49c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6FD79E-18DF-4718-B9D0-EA36CF94E5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8efe62-90f7-4330-b3a0-5b3e20b49c2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9D328D-E1E5-4167-AFF9-93EDD9EDCF20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928efe62-90f7-4330-b3a0-5b3e20b49c2b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8B8D88-7621-49EE-87E3-7FF284363B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6957</TotalTime>
  <Words>1321</Words>
  <Application>Microsoft Office PowerPoint</Application>
  <PresentationFormat>On-screen Show (16:9)</PresentationFormat>
  <Paragraphs>317</Paragraphs>
  <Slides>39</Slides>
  <Notes>17</Notes>
  <HiddenSlides>17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MS PGothic</vt:lpstr>
      <vt:lpstr>MS PGothic</vt:lpstr>
      <vt:lpstr>Arial</vt:lpstr>
      <vt:lpstr>Calibri</vt:lpstr>
      <vt:lpstr>Courier New</vt:lpstr>
      <vt:lpstr>Lucida Grande</vt:lpstr>
      <vt:lpstr>Museo Sans 100</vt:lpstr>
      <vt:lpstr>Museo Sans 300</vt:lpstr>
      <vt:lpstr>Segoe Pro SemiLight</vt:lpstr>
      <vt:lpstr>Segoe UI</vt:lpstr>
      <vt:lpstr>Segoe UI Light</vt:lpstr>
      <vt:lpstr>Segoe UI Semilight</vt:lpstr>
      <vt:lpstr>Verdana</vt:lpstr>
      <vt:lpstr>Wingdings</vt:lpstr>
      <vt:lpstr>Wingdings 3</vt:lpstr>
      <vt:lpstr>PPT-mal_NIC</vt:lpstr>
      <vt:lpstr>PowerPoint Presentation</vt:lpstr>
      <vt:lpstr>Introduction</vt:lpstr>
      <vt:lpstr>What’s the mission?</vt:lpstr>
      <vt:lpstr>Is the cloud a mission?</vt:lpstr>
      <vt:lpstr>PowerPoint Presentation</vt:lpstr>
      <vt:lpstr>PowerPoint Presentation</vt:lpstr>
      <vt:lpstr>Total cost of ownership</vt:lpstr>
      <vt:lpstr>Goal of the mission?</vt:lpstr>
      <vt:lpstr>Moving Your Assets</vt:lpstr>
      <vt:lpstr>PowerPoint Presentation</vt:lpstr>
      <vt:lpstr>Datacenters</vt:lpstr>
      <vt:lpstr>The management stack</vt:lpstr>
      <vt:lpstr>PowerPoint Presentation</vt:lpstr>
      <vt:lpstr>PowerPoint Presentation</vt:lpstr>
      <vt:lpstr>PowerPoint Presentation</vt:lpstr>
      <vt:lpstr>File Services</vt:lpstr>
      <vt:lpstr>PowerPoint Presentation</vt:lpstr>
      <vt:lpstr>Four ways to go to Azure AD in Windows 10</vt:lpstr>
      <vt:lpstr>PowerPoint Presentation</vt:lpstr>
      <vt:lpstr>PowerPoint Presentation</vt:lpstr>
      <vt:lpstr>Recommendations for  azure AD Join</vt:lpstr>
      <vt:lpstr>Device Management</vt:lpstr>
      <vt:lpstr>PowerPoint Presentation</vt:lpstr>
      <vt:lpstr>PowerPoint Presentation</vt:lpstr>
      <vt:lpstr>ExpressRoute</vt:lpstr>
      <vt:lpstr>Usage</vt:lpstr>
      <vt:lpstr>Printing and Scanning</vt:lpstr>
      <vt:lpstr>PowerPoint Presentation</vt:lpstr>
      <vt:lpstr>PowerPoint Presentation</vt:lpstr>
      <vt:lpstr>PowerPoint Presentation</vt:lpstr>
      <vt:lpstr>PowerPoint Presentation</vt:lpstr>
      <vt:lpstr>Where do you start? Where does it end?</vt:lpstr>
      <vt:lpstr>Infrastructure that remains on-premises</vt:lpstr>
      <vt:lpstr>The really hard parts</vt:lpstr>
      <vt:lpstr>Achievements</vt:lpstr>
      <vt:lpstr>Resources</vt:lpstr>
      <vt:lpstr>PowerPoint Presentation</vt:lpstr>
      <vt:lpstr>Our lessons learned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Raymond Comvalius</cp:lastModifiedBy>
  <cp:revision>93</cp:revision>
  <dcterms:created xsi:type="dcterms:W3CDTF">2012-11-21T10:27:26Z</dcterms:created>
  <dcterms:modified xsi:type="dcterms:W3CDTF">2018-02-02T06:47:53Z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0x0101008D51032C51DA24458A9FF9BD331C77C3</vt:lpwstr>
  </property>
</Properties>
</file>